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9"/>
  </p:notesMasterIdLst>
  <p:sldIdLst>
    <p:sldId id="2145708927" r:id="rId5"/>
    <p:sldId id="2145708928" r:id="rId6"/>
    <p:sldId id="2145708929" r:id="rId7"/>
    <p:sldId id="2145708930" r:id="rId8"/>
    <p:sldId id="2145708931" r:id="rId9"/>
    <p:sldId id="2145708932" r:id="rId10"/>
    <p:sldId id="2145708933" r:id="rId11"/>
    <p:sldId id="2145708934" r:id="rId12"/>
    <p:sldId id="2145708935" r:id="rId13"/>
    <p:sldId id="2145708936" r:id="rId14"/>
    <p:sldId id="2145708937" r:id="rId15"/>
    <p:sldId id="2145708939" r:id="rId16"/>
    <p:sldId id="2145708941" r:id="rId17"/>
    <p:sldId id="2145708942" r:id="rId18"/>
    <p:sldId id="2145708943" r:id="rId19"/>
    <p:sldId id="2145708944" r:id="rId20"/>
    <p:sldId id="2145708945" r:id="rId21"/>
    <p:sldId id="2145708946" r:id="rId22"/>
    <p:sldId id="2145708947" r:id="rId23"/>
    <p:sldId id="2145708948" r:id="rId24"/>
    <p:sldId id="2145708949" r:id="rId25"/>
    <p:sldId id="2145708950" r:id="rId26"/>
    <p:sldId id="2145709029" r:id="rId27"/>
    <p:sldId id="2145709034" r:id="rId2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51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Johnson" userId="29ae20fc-e471-4ad8-bd77-8865b9a04568" providerId="ADAL" clId="{AF003378-176C-407B-A1FD-670C57BA338F}"/>
    <pc:docChg chg="delSld">
      <pc:chgData name="Gemma Johnson" userId="29ae20fc-e471-4ad8-bd77-8865b9a04568" providerId="ADAL" clId="{AF003378-176C-407B-A1FD-670C57BA338F}" dt="2025-09-11T04:46:16.721" v="74" actId="47"/>
      <pc:docMkLst>
        <pc:docMk/>
      </pc:docMkLst>
      <pc:sldChg chg="del">
        <pc:chgData name="Gemma Johnson" userId="29ae20fc-e471-4ad8-bd77-8865b9a04568" providerId="ADAL" clId="{AF003378-176C-407B-A1FD-670C57BA338F}" dt="2025-09-11T04:45:01.712" v="0" actId="47"/>
        <pc:sldMkLst>
          <pc:docMk/>
          <pc:sldMk cId="3658458490" sldId="2145708902"/>
        </pc:sldMkLst>
      </pc:sldChg>
      <pc:sldChg chg="del">
        <pc:chgData name="Gemma Johnson" userId="29ae20fc-e471-4ad8-bd77-8865b9a04568" providerId="ADAL" clId="{AF003378-176C-407B-A1FD-670C57BA338F}" dt="2025-09-11T04:45:01.837" v="1" actId="47"/>
        <pc:sldMkLst>
          <pc:docMk/>
          <pc:sldMk cId="2118123277" sldId="2145708903"/>
        </pc:sldMkLst>
      </pc:sldChg>
      <pc:sldChg chg="del">
        <pc:chgData name="Gemma Johnson" userId="29ae20fc-e471-4ad8-bd77-8865b9a04568" providerId="ADAL" clId="{AF003378-176C-407B-A1FD-670C57BA338F}" dt="2025-09-11T04:45:01.973" v="2" actId="47"/>
        <pc:sldMkLst>
          <pc:docMk/>
          <pc:sldMk cId="2818464262" sldId="2145708904"/>
        </pc:sldMkLst>
      </pc:sldChg>
      <pc:sldChg chg="del">
        <pc:chgData name="Gemma Johnson" userId="29ae20fc-e471-4ad8-bd77-8865b9a04568" providerId="ADAL" clId="{AF003378-176C-407B-A1FD-670C57BA338F}" dt="2025-09-11T04:45:02.413" v="3" actId="47"/>
        <pc:sldMkLst>
          <pc:docMk/>
          <pc:sldMk cId="2869356905" sldId="2145708905"/>
        </pc:sldMkLst>
      </pc:sldChg>
      <pc:sldChg chg="del">
        <pc:chgData name="Gemma Johnson" userId="29ae20fc-e471-4ad8-bd77-8865b9a04568" providerId="ADAL" clId="{AF003378-176C-407B-A1FD-670C57BA338F}" dt="2025-09-11T04:45:02.454" v="4" actId="47"/>
        <pc:sldMkLst>
          <pc:docMk/>
          <pc:sldMk cId="2688888490" sldId="2145708906"/>
        </pc:sldMkLst>
      </pc:sldChg>
      <pc:sldChg chg="del">
        <pc:chgData name="Gemma Johnson" userId="29ae20fc-e471-4ad8-bd77-8865b9a04568" providerId="ADAL" clId="{AF003378-176C-407B-A1FD-670C57BA338F}" dt="2025-09-11T04:45:02.490" v="5" actId="47"/>
        <pc:sldMkLst>
          <pc:docMk/>
          <pc:sldMk cId="902440867" sldId="2145708907"/>
        </pc:sldMkLst>
      </pc:sldChg>
      <pc:sldChg chg="del">
        <pc:chgData name="Gemma Johnson" userId="29ae20fc-e471-4ad8-bd77-8865b9a04568" providerId="ADAL" clId="{AF003378-176C-407B-A1FD-670C57BA338F}" dt="2025-09-11T04:45:02.531" v="6" actId="47"/>
        <pc:sldMkLst>
          <pc:docMk/>
          <pc:sldMk cId="4149492276" sldId="2145708908"/>
        </pc:sldMkLst>
      </pc:sldChg>
      <pc:sldChg chg="del">
        <pc:chgData name="Gemma Johnson" userId="29ae20fc-e471-4ad8-bd77-8865b9a04568" providerId="ADAL" clId="{AF003378-176C-407B-A1FD-670C57BA338F}" dt="2025-09-11T04:45:02.677" v="7" actId="47"/>
        <pc:sldMkLst>
          <pc:docMk/>
          <pc:sldMk cId="1968146979" sldId="2145708909"/>
        </pc:sldMkLst>
      </pc:sldChg>
      <pc:sldChg chg="del">
        <pc:chgData name="Gemma Johnson" userId="29ae20fc-e471-4ad8-bd77-8865b9a04568" providerId="ADAL" clId="{AF003378-176C-407B-A1FD-670C57BA338F}" dt="2025-09-11T04:45:02.813" v="8" actId="47"/>
        <pc:sldMkLst>
          <pc:docMk/>
          <pc:sldMk cId="3537828387" sldId="2145708910"/>
        </pc:sldMkLst>
      </pc:sldChg>
      <pc:sldChg chg="del">
        <pc:chgData name="Gemma Johnson" userId="29ae20fc-e471-4ad8-bd77-8865b9a04568" providerId="ADAL" clId="{AF003378-176C-407B-A1FD-670C57BA338F}" dt="2025-09-11T04:45:02.962" v="9" actId="47"/>
        <pc:sldMkLst>
          <pc:docMk/>
          <pc:sldMk cId="116700486" sldId="2145708911"/>
        </pc:sldMkLst>
      </pc:sldChg>
      <pc:sldChg chg="del">
        <pc:chgData name="Gemma Johnson" userId="29ae20fc-e471-4ad8-bd77-8865b9a04568" providerId="ADAL" clId="{AF003378-176C-407B-A1FD-670C57BA338F}" dt="2025-09-11T04:45:03.113" v="10" actId="47"/>
        <pc:sldMkLst>
          <pc:docMk/>
          <pc:sldMk cId="1318379233" sldId="2145708912"/>
        </pc:sldMkLst>
      </pc:sldChg>
      <pc:sldChg chg="del">
        <pc:chgData name="Gemma Johnson" userId="29ae20fc-e471-4ad8-bd77-8865b9a04568" providerId="ADAL" clId="{AF003378-176C-407B-A1FD-670C57BA338F}" dt="2025-09-11T04:45:03.237" v="11" actId="47"/>
        <pc:sldMkLst>
          <pc:docMk/>
          <pc:sldMk cId="1475807255" sldId="2145708914"/>
        </pc:sldMkLst>
      </pc:sldChg>
      <pc:sldChg chg="del">
        <pc:chgData name="Gemma Johnson" userId="29ae20fc-e471-4ad8-bd77-8865b9a04568" providerId="ADAL" clId="{AF003378-176C-407B-A1FD-670C57BA338F}" dt="2025-09-11T04:45:03.403" v="12" actId="47"/>
        <pc:sldMkLst>
          <pc:docMk/>
          <pc:sldMk cId="2844135191" sldId="2145708916"/>
        </pc:sldMkLst>
      </pc:sldChg>
      <pc:sldChg chg="del">
        <pc:chgData name="Gemma Johnson" userId="29ae20fc-e471-4ad8-bd77-8865b9a04568" providerId="ADAL" clId="{AF003378-176C-407B-A1FD-670C57BA338F}" dt="2025-09-11T04:45:03.533" v="13" actId="47"/>
        <pc:sldMkLst>
          <pc:docMk/>
          <pc:sldMk cId="2017787505" sldId="2145708917"/>
        </pc:sldMkLst>
      </pc:sldChg>
      <pc:sldChg chg="del">
        <pc:chgData name="Gemma Johnson" userId="29ae20fc-e471-4ad8-bd77-8865b9a04568" providerId="ADAL" clId="{AF003378-176C-407B-A1FD-670C57BA338F}" dt="2025-09-11T04:45:03.680" v="14" actId="47"/>
        <pc:sldMkLst>
          <pc:docMk/>
          <pc:sldMk cId="202233461" sldId="2145708918"/>
        </pc:sldMkLst>
      </pc:sldChg>
      <pc:sldChg chg="del">
        <pc:chgData name="Gemma Johnson" userId="29ae20fc-e471-4ad8-bd77-8865b9a04568" providerId="ADAL" clId="{AF003378-176C-407B-A1FD-670C57BA338F}" dt="2025-09-11T04:45:03.842" v="15" actId="47"/>
        <pc:sldMkLst>
          <pc:docMk/>
          <pc:sldMk cId="2222548830" sldId="2145708919"/>
        </pc:sldMkLst>
      </pc:sldChg>
      <pc:sldChg chg="del">
        <pc:chgData name="Gemma Johnson" userId="29ae20fc-e471-4ad8-bd77-8865b9a04568" providerId="ADAL" clId="{AF003378-176C-407B-A1FD-670C57BA338F}" dt="2025-09-11T04:45:03.990" v="16" actId="47"/>
        <pc:sldMkLst>
          <pc:docMk/>
          <pc:sldMk cId="1935160850" sldId="2145708920"/>
        </pc:sldMkLst>
      </pc:sldChg>
      <pc:sldChg chg="del">
        <pc:chgData name="Gemma Johnson" userId="29ae20fc-e471-4ad8-bd77-8865b9a04568" providerId="ADAL" clId="{AF003378-176C-407B-A1FD-670C57BA338F}" dt="2025-09-11T04:45:04.140" v="17" actId="47"/>
        <pc:sldMkLst>
          <pc:docMk/>
          <pc:sldMk cId="1647794831" sldId="2145708921"/>
        </pc:sldMkLst>
      </pc:sldChg>
      <pc:sldChg chg="del">
        <pc:chgData name="Gemma Johnson" userId="29ae20fc-e471-4ad8-bd77-8865b9a04568" providerId="ADAL" clId="{AF003378-176C-407B-A1FD-670C57BA338F}" dt="2025-09-11T04:45:04.295" v="18" actId="47"/>
        <pc:sldMkLst>
          <pc:docMk/>
          <pc:sldMk cId="972107545" sldId="2145708922"/>
        </pc:sldMkLst>
      </pc:sldChg>
      <pc:sldChg chg="del">
        <pc:chgData name="Gemma Johnson" userId="29ae20fc-e471-4ad8-bd77-8865b9a04568" providerId="ADAL" clId="{AF003378-176C-407B-A1FD-670C57BA338F}" dt="2025-09-11T04:45:04.421" v="19" actId="47"/>
        <pc:sldMkLst>
          <pc:docMk/>
          <pc:sldMk cId="3911099303" sldId="2145708923"/>
        </pc:sldMkLst>
      </pc:sldChg>
      <pc:sldChg chg="del">
        <pc:chgData name="Gemma Johnson" userId="29ae20fc-e471-4ad8-bd77-8865b9a04568" providerId="ADAL" clId="{AF003378-176C-407B-A1FD-670C57BA338F}" dt="2025-09-11T04:45:04.601" v="20" actId="47"/>
        <pc:sldMkLst>
          <pc:docMk/>
          <pc:sldMk cId="4102555551" sldId="2145708924"/>
        </pc:sldMkLst>
      </pc:sldChg>
      <pc:sldChg chg="del">
        <pc:chgData name="Gemma Johnson" userId="29ae20fc-e471-4ad8-bd77-8865b9a04568" providerId="ADAL" clId="{AF003378-176C-407B-A1FD-670C57BA338F}" dt="2025-09-11T04:45:04.736" v="21" actId="47"/>
        <pc:sldMkLst>
          <pc:docMk/>
          <pc:sldMk cId="913069912" sldId="2145708925"/>
        </pc:sldMkLst>
      </pc:sldChg>
      <pc:sldChg chg="del">
        <pc:chgData name="Gemma Johnson" userId="29ae20fc-e471-4ad8-bd77-8865b9a04568" providerId="ADAL" clId="{AF003378-176C-407B-A1FD-670C57BA338F}" dt="2025-09-11T04:45:05.600" v="24" actId="47"/>
        <pc:sldMkLst>
          <pc:docMk/>
          <pc:sldMk cId="1788927031" sldId="2145708926"/>
        </pc:sldMkLst>
      </pc:sldChg>
      <pc:sldChg chg="del">
        <pc:chgData name="Gemma Johnson" userId="29ae20fc-e471-4ad8-bd77-8865b9a04568" providerId="ADAL" clId="{AF003378-176C-407B-A1FD-670C57BA338F}" dt="2025-09-11T04:46:16.721" v="74" actId="47"/>
        <pc:sldMkLst>
          <pc:docMk/>
          <pc:sldMk cId="3893066892" sldId="2145708951"/>
        </pc:sldMkLst>
      </pc:sldChg>
      <pc:sldChg chg="del">
        <pc:chgData name="Gemma Johnson" userId="29ae20fc-e471-4ad8-bd77-8865b9a04568" providerId="ADAL" clId="{AF003378-176C-407B-A1FD-670C57BA338F}" dt="2025-09-11T04:46:08.996" v="25" actId="47"/>
        <pc:sldMkLst>
          <pc:docMk/>
          <pc:sldMk cId="2463499548" sldId="2145708952"/>
        </pc:sldMkLst>
      </pc:sldChg>
      <pc:sldChg chg="del">
        <pc:chgData name="Gemma Johnson" userId="29ae20fc-e471-4ad8-bd77-8865b9a04568" providerId="ADAL" clId="{AF003378-176C-407B-A1FD-670C57BA338F}" dt="2025-09-11T04:46:09.131" v="26" actId="47"/>
        <pc:sldMkLst>
          <pc:docMk/>
          <pc:sldMk cId="3628848336" sldId="2145708953"/>
        </pc:sldMkLst>
      </pc:sldChg>
      <pc:sldChg chg="del">
        <pc:chgData name="Gemma Johnson" userId="29ae20fc-e471-4ad8-bd77-8865b9a04568" providerId="ADAL" clId="{AF003378-176C-407B-A1FD-670C57BA338F}" dt="2025-09-11T04:46:09.264" v="27" actId="47"/>
        <pc:sldMkLst>
          <pc:docMk/>
          <pc:sldMk cId="239054828" sldId="2145708954"/>
        </pc:sldMkLst>
      </pc:sldChg>
      <pc:sldChg chg="del">
        <pc:chgData name="Gemma Johnson" userId="29ae20fc-e471-4ad8-bd77-8865b9a04568" providerId="ADAL" clId="{AF003378-176C-407B-A1FD-670C57BA338F}" dt="2025-09-11T04:46:09.679" v="28" actId="47"/>
        <pc:sldMkLst>
          <pc:docMk/>
          <pc:sldMk cId="314886080" sldId="2145708955"/>
        </pc:sldMkLst>
      </pc:sldChg>
      <pc:sldChg chg="del">
        <pc:chgData name="Gemma Johnson" userId="29ae20fc-e471-4ad8-bd77-8865b9a04568" providerId="ADAL" clId="{AF003378-176C-407B-A1FD-670C57BA338F}" dt="2025-09-11T04:46:09.702" v="29" actId="47"/>
        <pc:sldMkLst>
          <pc:docMk/>
          <pc:sldMk cId="4067512046" sldId="2145708956"/>
        </pc:sldMkLst>
      </pc:sldChg>
      <pc:sldChg chg="del">
        <pc:chgData name="Gemma Johnson" userId="29ae20fc-e471-4ad8-bd77-8865b9a04568" providerId="ADAL" clId="{AF003378-176C-407B-A1FD-670C57BA338F}" dt="2025-09-11T04:46:09.831" v="30" actId="47"/>
        <pc:sldMkLst>
          <pc:docMk/>
          <pc:sldMk cId="635290262" sldId="2145708957"/>
        </pc:sldMkLst>
      </pc:sldChg>
      <pc:sldChg chg="del">
        <pc:chgData name="Gemma Johnson" userId="29ae20fc-e471-4ad8-bd77-8865b9a04568" providerId="ADAL" clId="{AF003378-176C-407B-A1FD-670C57BA338F}" dt="2025-09-11T04:46:09.958" v="31" actId="47"/>
        <pc:sldMkLst>
          <pc:docMk/>
          <pc:sldMk cId="2229907018" sldId="2145708958"/>
        </pc:sldMkLst>
      </pc:sldChg>
      <pc:sldChg chg="del">
        <pc:chgData name="Gemma Johnson" userId="29ae20fc-e471-4ad8-bd77-8865b9a04568" providerId="ADAL" clId="{AF003378-176C-407B-A1FD-670C57BA338F}" dt="2025-09-11T04:46:10.136" v="32" actId="47"/>
        <pc:sldMkLst>
          <pc:docMk/>
          <pc:sldMk cId="3124101235" sldId="2145708959"/>
        </pc:sldMkLst>
      </pc:sldChg>
      <pc:sldChg chg="del">
        <pc:chgData name="Gemma Johnson" userId="29ae20fc-e471-4ad8-bd77-8865b9a04568" providerId="ADAL" clId="{AF003378-176C-407B-A1FD-670C57BA338F}" dt="2025-09-11T04:46:10.273" v="33" actId="47"/>
        <pc:sldMkLst>
          <pc:docMk/>
          <pc:sldMk cId="3455478529" sldId="2145708960"/>
        </pc:sldMkLst>
      </pc:sldChg>
      <pc:sldChg chg="del">
        <pc:chgData name="Gemma Johnson" userId="29ae20fc-e471-4ad8-bd77-8865b9a04568" providerId="ADAL" clId="{AF003378-176C-407B-A1FD-670C57BA338F}" dt="2025-09-11T04:46:10.422" v="34" actId="47"/>
        <pc:sldMkLst>
          <pc:docMk/>
          <pc:sldMk cId="2265799523" sldId="2145708961"/>
        </pc:sldMkLst>
      </pc:sldChg>
      <pc:sldChg chg="del">
        <pc:chgData name="Gemma Johnson" userId="29ae20fc-e471-4ad8-bd77-8865b9a04568" providerId="ADAL" clId="{AF003378-176C-407B-A1FD-670C57BA338F}" dt="2025-09-11T04:46:10.573" v="35" actId="47"/>
        <pc:sldMkLst>
          <pc:docMk/>
          <pc:sldMk cId="2668865593" sldId="2145708962"/>
        </pc:sldMkLst>
      </pc:sldChg>
      <pc:sldChg chg="del">
        <pc:chgData name="Gemma Johnson" userId="29ae20fc-e471-4ad8-bd77-8865b9a04568" providerId="ADAL" clId="{AF003378-176C-407B-A1FD-670C57BA338F}" dt="2025-09-11T04:46:10.721" v="36" actId="47"/>
        <pc:sldMkLst>
          <pc:docMk/>
          <pc:sldMk cId="4081673254" sldId="2145708965"/>
        </pc:sldMkLst>
      </pc:sldChg>
      <pc:sldChg chg="del">
        <pc:chgData name="Gemma Johnson" userId="29ae20fc-e471-4ad8-bd77-8865b9a04568" providerId="ADAL" clId="{AF003378-176C-407B-A1FD-670C57BA338F}" dt="2025-09-11T04:46:10.875" v="37" actId="47"/>
        <pc:sldMkLst>
          <pc:docMk/>
          <pc:sldMk cId="3005916864" sldId="2145708966"/>
        </pc:sldMkLst>
      </pc:sldChg>
      <pc:sldChg chg="del">
        <pc:chgData name="Gemma Johnson" userId="29ae20fc-e471-4ad8-bd77-8865b9a04568" providerId="ADAL" clId="{AF003378-176C-407B-A1FD-670C57BA338F}" dt="2025-09-11T04:46:11.017" v="38" actId="47"/>
        <pc:sldMkLst>
          <pc:docMk/>
          <pc:sldMk cId="4180801371" sldId="2145708967"/>
        </pc:sldMkLst>
      </pc:sldChg>
      <pc:sldChg chg="del">
        <pc:chgData name="Gemma Johnson" userId="29ae20fc-e471-4ad8-bd77-8865b9a04568" providerId="ADAL" clId="{AF003378-176C-407B-A1FD-670C57BA338F}" dt="2025-09-11T04:46:11.160" v="39" actId="47"/>
        <pc:sldMkLst>
          <pc:docMk/>
          <pc:sldMk cId="833452549" sldId="2145708968"/>
        </pc:sldMkLst>
      </pc:sldChg>
      <pc:sldChg chg="del">
        <pc:chgData name="Gemma Johnson" userId="29ae20fc-e471-4ad8-bd77-8865b9a04568" providerId="ADAL" clId="{AF003378-176C-407B-A1FD-670C57BA338F}" dt="2025-09-11T04:46:11.301" v="40" actId="47"/>
        <pc:sldMkLst>
          <pc:docMk/>
          <pc:sldMk cId="3619049927" sldId="2145708969"/>
        </pc:sldMkLst>
      </pc:sldChg>
      <pc:sldChg chg="del">
        <pc:chgData name="Gemma Johnson" userId="29ae20fc-e471-4ad8-bd77-8865b9a04568" providerId="ADAL" clId="{AF003378-176C-407B-A1FD-670C57BA338F}" dt="2025-09-11T04:46:11.457" v="41" actId="47"/>
        <pc:sldMkLst>
          <pc:docMk/>
          <pc:sldMk cId="7626045" sldId="2145708970"/>
        </pc:sldMkLst>
      </pc:sldChg>
      <pc:sldChg chg="del">
        <pc:chgData name="Gemma Johnson" userId="29ae20fc-e471-4ad8-bd77-8865b9a04568" providerId="ADAL" clId="{AF003378-176C-407B-A1FD-670C57BA338F}" dt="2025-09-11T04:46:11.591" v="42" actId="47"/>
        <pc:sldMkLst>
          <pc:docMk/>
          <pc:sldMk cId="3554111456" sldId="2145708971"/>
        </pc:sldMkLst>
      </pc:sldChg>
      <pc:sldChg chg="del">
        <pc:chgData name="Gemma Johnson" userId="29ae20fc-e471-4ad8-bd77-8865b9a04568" providerId="ADAL" clId="{AF003378-176C-407B-A1FD-670C57BA338F}" dt="2025-09-11T04:46:11.732" v="43" actId="47"/>
        <pc:sldMkLst>
          <pc:docMk/>
          <pc:sldMk cId="2052088498" sldId="2145708972"/>
        </pc:sldMkLst>
      </pc:sldChg>
      <pc:sldChg chg="del">
        <pc:chgData name="Gemma Johnson" userId="29ae20fc-e471-4ad8-bd77-8865b9a04568" providerId="ADAL" clId="{AF003378-176C-407B-A1FD-670C57BA338F}" dt="2025-09-11T04:46:11.859" v="44" actId="47"/>
        <pc:sldMkLst>
          <pc:docMk/>
          <pc:sldMk cId="3479264174" sldId="2145708973"/>
        </pc:sldMkLst>
      </pc:sldChg>
      <pc:sldChg chg="del">
        <pc:chgData name="Gemma Johnson" userId="29ae20fc-e471-4ad8-bd77-8865b9a04568" providerId="ADAL" clId="{AF003378-176C-407B-A1FD-670C57BA338F}" dt="2025-09-11T04:46:12.019" v="45" actId="47"/>
        <pc:sldMkLst>
          <pc:docMk/>
          <pc:sldMk cId="3338577516" sldId="2145708974"/>
        </pc:sldMkLst>
      </pc:sldChg>
      <pc:sldChg chg="del">
        <pc:chgData name="Gemma Johnson" userId="29ae20fc-e471-4ad8-bd77-8865b9a04568" providerId="ADAL" clId="{AF003378-176C-407B-A1FD-670C57BA338F}" dt="2025-09-11T04:46:12.188" v="46" actId="47"/>
        <pc:sldMkLst>
          <pc:docMk/>
          <pc:sldMk cId="2809689349" sldId="2145708975"/>
        </pc:sldMkLst>
      </pc:sldChg>
      <pc:sldChg chg="del">
        <pc:chgData name="Gemma Johnson" userId="29ae20fc-e471-4ad8-bd77-8865b9a04568" providerId="ADAL" clId="{AF003378-176C-407B-A1FD-670C57BA338F}" dt="2025-09-11T04:46:12.624" v="49" actId="47"/>
        <pc:sldMkLst>
          <pc:docMk/>
          <pc:sldMk cId="1484062882" sldId="2145708976"/>
        </pc:sldMkLst>
      </pc:sldChg>
      <pc:sldChg chg="del">
        <pc:chgData name="Gemma Johnson" userId="29ae20fc-e471-4ad8-bd77-8865b9a04568" providerId="ADAL" clId="{AF003378-176C-407B-A1FD-670C57BA338F}" dt="2025-09-11T04:46:12.775" v="50" actId="47"/>
        <pc:sldMkLst>
          <pc:docMk/>
          <pc:sldMk cId="3651119072" sldId="2145708977"/>
        </pc:sldMkLst>
      </pc:sldChg>
      <pc:sldChg chg="del">
        <pc:chgData name="Gemma Johnson" userId="29ae20fc-e471-4ad8-bd77-8865b9a04568" providerId="ADAL" clId="{AF003378-176C-407B-A1FD-670C57BA338F}" dt="2025-09-11T04:46:12.922" v="51" actId="47"/>
        <pc:sldMkLst>
          <pc:docMk/>
          <pc:sldMk cId="2046369565" sldId="2145708978"/>
        </pc:sldMkLst>
      </pc:sldChg>
      <pc:sldChg chg="del">
        <pc:chgData name="Gemma Johnson" userId="29ae20fc-e471-4ad8-bd77-8865b9a04568" providerId="ADAL" clId="{AF003378-176C-407B-A1FD-670C57BA338F}" dt="2025-09-11T04:46:13.056" v="52" actId="47"/>
        <pc:sldMkLst>
          <pc:docMk/>
          <pc:sldMk cId="1452594029" sldId="2145708979"/>
        </pc:sldMkLst>
      </pc:sldChg>
      <pc:sldChg chg="del">
        <pc:chgData name="Gemma Johnson" userId="29ae20fc-e471-4ad8-bd77-8865b9a04568" providerId="ADAL" clId="{AF003378-176C-407B-A1FD-670C57BA338F}" dt="2025-09-11T04:46:13.447" v="53" actId="47"/>
        <pc:sldMkLst>
          <pc:docMk/>
          <pc:sldMk cId="1114692931" sldId="2145708980"/>
        </pc:sldMkLst>
      </pc:sldChg>
      <pc:sldChg chg="del">
        <pc:chgData name="Gemma Johnson" userId="29ae20fc-e471-4ad8-bd77-8865b9a04568" providerId="ADAL" clId="{AF003378-176C-407B-A1FD-670C57BA338F}" dt="2025-09-11T04:46:13.481" v="54" actId="47"/>
        <pc:sldMkLst>
          <pc:docMk/>
          <pc:sldMk cId="3851076594" sldId="2145708981"/>
        </pc:sldMkLst>
      </pc:sldChg>
      <pc:sldChg chg="del">
        <pc:chgData name="Gemma Johnson" userId="29ae20fc-e471-4ad8-bd77-8865b9a04568" providerId="ADAL" clId="{AF003378-176C-407B-A1FD-670C57BA338F}" dt="2025-09-11T04:46:13.512" v="55" actId="47"/>
        <pc:sldMkLst>
          <pc:docMk/>
          <pc:sldMk cId="316310309" sldId="2145708982"/>
        </pc:sldMkLst>
      </pc:sldChg>
      <pc:sldChg chg="del">
        <pc:chgData name="Gemma Johnson" userId="29ae20fc-e471-4ad8-bd77-8865b9a04568" providerId="ADAL" clId="{AF003378-176C-407B-A1FD-670C57BA338F}" dt="2025-09-11T04:46:13.972" v="56" actId="47"/>
        <pc:sldMkLst>
          <pc:docMk/>
          <pc:sldMk cId="3872511803" sldId="2145708983"/>
        </pc:sldMkLst>
      </pc:sldChg>
      <pc:sldChg chg="del">
        <pc:chgData name="Gemma Johnson" userId="29ae20fc-e471-4ad8-bd77-8865b9a04568" providerId="ADAL" clId="{AF003378-176C-407B-A1FD-670C57BA338F}" dt="2025-09-11T04:46:14.001" v="57" actId="47"/>
        <pc:sldMkLst>
          <pc:docMk/>
          <pc:sldMk cId="3043476813" sldId="2145708984"/>
        </pc:sldMkLst>
      </pc:sldChg>
      <pc:sldChg chg="del">
        <pc:chgData name="Gemma Johnson" userId="29ae20fc-e471-4ad8-bd77-8865b9a04568" providerId="ADAL" clId="{AF003378-176C-407B-A1FD-670C57BA338F}" dt="2025-09-11T04:46:14.036" v="58" actId="47"/>
        <pc:sldMkLst>
          <pc:docMk/>
          <pc:sldMk cId="479317082" sldId="2145708985"/>
        </pc:sldMkLst>
      </pc:sldChg>
      <pc:sldChg chg="del">
        <pc:chgData name="Gemma Johnson" userId="29ae20fc-e471-4ad8-bd77-8865b9a04568" providerId="ADAL" clId="{AF003378-176C-407B-A1FD-670C57BA338F}" dt="2025-09-11T04:46:14.078" v="59" actId="47"/>
        <pc:sldMkLst>
          <pc:docMk/>
          <pc:sldMk cId="553180117" sldId="2145708986"/>
        </pc:sldMkLst>
      </pc:sldChg>
      <pc:sldChg chg="del">
        <pc:chgData name="Gemma Johnson" userId="29ae20fc-e471-4ad8-bd77-8865b9a04568" providerId="ADAL" clId="{AF003378-176C-407B-A1FD-670C57BA338F}" dt="2025-09-11T04:46:14.098" v="60" actId="47"/>
        <pc:sldMkLst>
          <pc:docMk/>
          <pc:sldMk cId="2492342710" sldId="2145708987"/>
        </pc:sldMkLst>
      </pc:sldChg>
      <pc:sldChg chg="del">
        <pc:chgData name="Gemma Johnson" userId="29ae20fc-e471-4ad8-bd77-8865b9a04568" providerId="ADAL" clId="{AF003378-176C-407B-A1FD-670C57BA338F}" dt="2025-09-11T04:46:14.124" v="61" actId="47"/>
        <pc:sldMkLst>
          <pc:docMk/>
          <pc:sldMk cId="3092788887" sldId="2145708990"/>
        </pc:sldMkLst>
      </pc:sldChg>
      <pc:sldChg chg="del">
        <pc:chgData name="Gemma Johnson" userId="29ae20fc-e471-4ad8-bd77-8865b9a04568" providerId="ADAL" clId="{AF003378-176C-407B-A1FD-670C57BA338F}" dt="2025-09-11T04:46:14.156" v="62" actId="47"/>
        <pc:sldMkLst>
          <pc:docMk/>
          <pc:sldMk cId="128011048" sldId="2145708991"/>
        </pc:sldMkLst>
      </pc:sldChg>
      <pc:sldChg chg="del">
        <pc:chgData name="Gemma Johnson" userId="29ae20fc-e471-4ad8-bd77-8865b9a04568" providerId="ADAL" clId="{AF003378-176C-407B-A1FD-670C57BA338F}" dt="2025-09-11T04:46:14.194" v="63" actId="47"/>
        <pc:sldMkLst>
          <pc:docMk/>
          <pc:sldMk cId="717842809" sldId="2145708992"/>
        </pc:sldMkLst>
      </pc:sldChg>
      <pc:sldChg chg="del">
        <pc:chgData name="Gemma Johnson" userId="29ae20fc-e471-4ad8-bd77-8865b9a04568" providerId="ADAL" clId="{AF003378-176C-407B-A1FD-670C57BA338F}" dt="2025-09-11T04:46:14.207" v="64" actId="47"/>
        <pc:sldMkLst>
          <pc:docMk/>
          <pc:sldMk cId="2600915480" sldId="2145708993"/>
        </pc:sldMkLst>
      </pc:sldChg>
      <pc:sldChg chg="del">
        <pc:chgData name="Gemma Johnson" userId="29ae20fc-e471-4ad8-bd77-8865b9a04568" providerId="ADAL" clId="{AF003378-176C-407B-A1FD-670C57BA338F}" dt="2025-09-11T04:46:14.246" v="65" actId="47"/>
        <pc:sldMkLst>
          <pc:docMk/>
          <pc:sldMk cId="1272411891" sldId="2145708994"/>
        </pc:sldMkLst>
      </pc:sldChg>
      <pc:sldChg chg="del">
        <pc:chgData name="Gemma Johnson" userId="29ae20fc-e471-4ad8-bd77-8865b9a04568" providerId="ADAL" clId="{AF003378-176C-407B-A1FD-670C57BA338F}" dt="2025-09-11T04:46:14.283" v="66" actId="47"/>
        <pc:sldMkLst>
          <pc:docMk/>
          <pc:sldMk cId="819910727" sldId="2145708995"/>
        </pc:sldMkLst>
      </pc:sldChg>
      <pc:sldChg chg="del">
        <pc:chgData name="Gemma Johnson" userId="29ae20fc-e471-4ad8-bd77-8865b9a04568" providerId="ADAL" clId="{AF003378-176C-407B-A1FD-670C57BA338F}" dt="2025-09-11T04:46:14.308" v="67" actId="47"/>
        <pc:sldMkLst>
          <pc:docMk/>
          <pc:sldMk cId="850633243" sldId="2145708996"/>
        </pc:sldMkLst>
      </pc:sldChg>
      <pc:sldChg chg="del">
        <pc:chgData name="Gemma Johnson" userId="29ae20fc-e471-4ad8-bd77-8865b9a04568" providerId="ADAL" clId="{AF003378-176C-407B-A1FD-670C57BA338F}" dt="2025-09-11T04:46:14.628" v="68" actId="47"/>
        <pc:sldMkLst>
          <pc:docMk/>
          <pc:sldMk cId="2053385863" sldId="2145708997"/>
        </pc:sldMkLst>
      </pc:sldChg>
      <pc:sldChg chg="del">
        <pc:chgData name="Gemma Johnson" userId="29ae20fc-e471-4ad8-bd77-8865b9a04568" providerId="ADAL" clId="{AF003378-176C-407B-A1FD-670C57BA338F}" dt="2025-09-11T04:46:15.216" v="69" actId="47"/>
        <pc:sldMkLst>
          <pc:docMk/>
          <pc:sldMk cId="1319070361" sldId="2145708998"/>
        </pc:sldMkLst>
      </pc:sldChg>
      <pc:sldChg chg="del">
        <pc:chgData name="Gemma Johnson" userId="29ae20fc-e471-4ad8-bd77-8865b9a04568" providerId="ADAL" clId="{AF003378-176C-407B-A1FD-670C57BA338F}" dt="2025-09-11T04:46:15.457" v="70" actId="47"/>
        <pc:sldMkLst>
          <pc:docMk/>
          <pc:sldMk cId="1851209039" sldId="2145708999"/>
        </pc:sldMkLst>
      </pc:sldChg>
      <pc:sldChg chg="del">
        <pc:chgData name="Gemma Johnson" userId="29ae20fc-e471-4ad8-bd77-8865b9a04568" providerId="ADAL" clId="{AF003378-176C-407B-A1FD-670C57BA338F}" dt="2025-09-11T04:46:15.640" v="71" actId="47"/>
        <pc:sldMkLst>
          <pc:docMk/>
          <pc:sldMk cId="1481601257" sldId="2145709000"/>
        </pc:sldMkLst>
      </pc:sldChg>
      <pc:sldChg chg="del">
        <pc:chgData name="Gemma Johnson" userId="29ae20fc-e471-4ad8-bd77-8865b9a04568" providerId="ADAL" clId="{AF003378-176C-407B-A1FD-670C57BA338F}" dt="2025-09-11T04:45:04.889" v="22" actId="47"/>
        <pc:sldMkLst>
          <pc:docMk/>
          <pc:sldMk cId="3024454059" sldId="2145709028"/>
        </pc:sldMkLst>
      </pc:sldChg>
      <pc:sldChg chg="del">
        <pc:chgData name="Gemma Johnson" userId="29ae20fc-e471-4ad8-bd77-8865b9a04568" providerId="ADAL" clId="{AF003378-176C-407B-A1FD-670C57BA338F}" dt="2025-09-11T04:46:12.304" v="47" actId="47"/>
        <pc:sldMkLst>
          <pc:docMk/>
          <pc:sldMk cId="1202360406" sldId="2145709030"/>
        </pc:sldMkLst>
      </pc:sldChg>
      <pc:sldChg chg="del">
        <pc:chgData name="Gemma Johnson" userId="29ae20fc-e471-4ad8-bd77-8865b9a04568" providerId="ADAL" clId="{AF003378-176C-407B-A1FD-670C57BA338F}" dt="2025-09-11T04:46:15.927" v="72" actId="47"/>
        <pc:sldMkLst>
          <pc:docMk/>
          <pc:sldMk cId="2857352696" sldId="2145709031"/>
        </pc:sldMkLst>
      </pc:sldChg>
      <pc:sldChg chg="del">
        <pc:chgData name="Gemma Johnson" userId="29ae20fc-e471-4ad8-bd77-8865b9a04568" providerId="ADAL" clId="{AF003378-176C-407B-A1FD-670C57BA338F}" dt="2025-09-11T04:46:16.174" v="73" actId="47"/>
        <pc:sldMkLst>
          <pc:docMk/>
          <pc:sldMk cId="516674333" sldId="2145709032"/>
        </pc:sldMkLst>
      </pc:sldChg>
      <pc:sldChg chg="del">
        <pc:chgData name="Gemma Johnson" userId="29ae20fc-e471-4ad8-bd77-8865b9a04568" providerId="ADAL" clId="{AF003378-176C-407B-A1FD-670C57BA338F}" dt="2025-09-11T04:46:12.459" v="48" actId="47"/>
        <pc:sldMkLst>
          <pc:docMk/>
          <pc:sldMk cId="1269671518" sldId="2145709033"/>
        </pc:sldMkLst>
      </pc:sldChg>
      <pc:sldChg chg="del">
        <pc:chgData name="Gemma Johnson" userId="29ae20fc-e471-4ad8-bd77-8865b9a04568" providerId="ADAL" clId="{AF003378-176C-407B-A1FD-670C57BA338F}" dt="2025-09-11T04:45:05.059" v="23" actId="47"/>
        <pc:sldMkLst>
          <pc:docMk/>
          <pc:sldMk cId="3527724665" sldId="214570903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F19710F-312A-4803-89C6-506B306596C9}"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F57D46-AC34-4DD2-85E4-A87A7E9BD7B4}" type="slidenum">
              <a:rPr lang="en-GB" smtClean="0"/>
              <a:t>‹#›</a:t>
            </a:fld>
            <a:endParaRPr lang="en-GB"/>
          </a:p>
        </p:txBody>
      </p:sp>
    </p:spTree>
    <p:extLst>
      <p:ext uri="{BB962C8B-B14F-4D97-AF65-F5344CB8AC3E}">
        <p14:creationId xmlns:p14="http://schemas.microsoft.com/office/powerpoint/2010/main" val="96989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a:t>
            </a:fld>
            <a:endParaRPr lang="en-GB"/>
          </a:p>
        </p:txBody>
      </p:sp>
    </p:spTree>
    <p:extLst>
      <p:ext uri="{BB962C8B-B14F-4D97-AF65-F5344CB8AC3E}">
        <p14:creationId xmlns:p14="http://schemas.microsoft.com/office/powerpoint/2010/main" val="2396513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a:t>
            </a:fld>
            <a:endParaRPr lang="en-GB"/>
          </a:p>
        </p:txBody>
      </p:sp>
    </p:spTree>
    <p:extLst>
      <p:ext uri="{BB962C8B-B14F-4D97-AF65-F5344CB8AC3E}">
        <p14:creationId xmlns:p14="http://schemas.microsoft.com/office/powerpoint/2010/main" val="3613745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deep rooted belief that we want this school to be the very best it can be. Our children deserve to go to a school that they are proud of and that gives them the very best education. To do that, I need your help. We are a partnership and it simply will not work if we don’t work together. </a:t>
            </a:r>
          </a:p>
        </p:txBody>
      </p:sp>
      <p:sp>
        <p:nvSpPr>
          <p:cNvPr id="4" name="Slide Number Placeholder 3"/>
          <p:cNvSpPr>
            <a:spLocks noGrp="1"/>
          </p:cNvSpPr>
          <p:nvPr>
            <p:ph type="sldNum" sz="quarter" idx="5"/>
          </p:nvPr>
        </p:nvSpPr>
        <p:spPr/>
        <p:txBody>
          <a:bodyPr/>
          <a:lstStyle/>
          <a:p>
            <a:fld id="{CFF57D46-AC34-4DD2-85E4-A87A7E9BD7B4}" type="slidenum">
              <a:rPr lang="en-GB" smtClean="0"/>
              <a:t>3</a:t>
            </a:fld>
            <a:endParaRPr lang="en-GB"/>
          </a:p>
        </p:txBody>
      </p:sp>
    </p:spTree>
    <p:extLst>
      <p:ext uri="{BB962C8B-B14F-4D97-AF65-F5344CB8AC3E}">
        <p14:creationId xmlns:p14="http://schemas.microsoft.com/office/powerpoint/2010/main" val="2513247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Three values – voted for by our children. We have the highest expectations of our children – this is our culture of EGScellence. </a:t>
            </a:r>
          </a:p>
        </p:txBody>
      </p:sp>
      <p:sp>
        <p:nvSpPr>
          <p:cNvPr id="4" name="Slide Number Placeholder 3"/>
          <p:cNvSpPr>
            <a:spLocks noGrp="1"/>
          </p:cNvSpPr>
          <p:nvPr>
            <p:ph type="sldNum" sz="quarter" idx="5"/>
          </p:nvPr>
        </p:nvSpPr>
        <p:spPr/>
        <p:txBody>
          <a:bodyPr/>
          <a:lstStyle/>
          <a:p>
            <a:fld id="{CFF57D46-AC34-4DD2-85E4-A87A7E9BD7B4}" type="slidenum">
              <a:rPr lang="en-GB" smtClean="0"/>
              <a:t>4</a:t>
            </a:fld>
            <a:endParaRPr lang="en-GB"/>
          </a:p>
        </p:txBody>
      </p:sp>
    </p:spTree>
    <p:extLst>
      <p:ext uri="{BB962C8B-B14F-4D97-AF65-F5344CB8AC3E}">
        <p14:creationId xmlns:p14="http://schemas.microsoft.com/office/powerpoint/2010/main" val="723312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5</a:t>
            </a:fld>
            <a:endParaRPr lang="en-GB"/>
          </a:p>
        </p:txBody>
      </p:sp>
    </p:spTree>
    <p:extLst>
      <p:ext uri="{BB962C8B-B14F-4D97-AF65-F5344CB8AC3E}">
        <p14:creationId xmlns:p14="http://schemas.microsoft.com/office/powerpoint/2010/main" val="3978966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6</a:t>
            </a:fld>
            <a:endParaRPr lang="en-GB"/>
          </a:p>
        </p:txBody>
      </p:sp>
    </p:spTree>
    <p:extLst>
      <p:ext uri="{BB962C8B-B14F-4D97-AF65-F5344CB8AC3E}">
        <p14:creationId xmlns:p14="http://schemas.microsoft.com/office/powerpoint/2010/main" val="4156191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7</a:t>
            </a:fld>
            <a:endParaRPr lang="en-GB"/>
          </a:p>
        </p:txBody>
      </p:sp>
    </p:spTree>
    <p:extLst>
      <p:ext uri="{BB962C8B-B14F-4D97-AF65-F5344CB8AC3E}">
        <p14:creationId xmlns:p14="http://schemas.microsoft.com/office/powerpoint/2010/main" val="3118265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8</a:t>
            </a:fld>
            <a:endParaRPr lang="en-GB"/>
          </a:p>
        </p:txBody>
      </p:sp>
    </p:spTree>
    <p:extLst>
      <p:ext uri="{BB962C8B-B14F-4D97-AF65-F5344CB8AC3E}">
        <p14:creationId xmlns:p14="http://schemas.microsoft.com/office/powerpoint/2010/main" val="2005767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9</a:t>
            </a:fld>
            <a:endParaRPr lang="en-GB"/>
          </a:p>
        </p:txBody>
      </p:sp>
    </p:spTree>
    <p:extLst>
      <p:ext uri="{BB962C8B-B14F-4D97-AF65-F5344CB8AC3E}">
        <p14:creationId xmlns:p14="http://schemas.microsoft.com/office/powerpoint/2010/main" val="5606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10</a:t>
            </a:fld>
            <a:endParaRPr lang="en-GB"/>
          </a:p>
        </p:txBody>
      </p:sp>
    </p:spTree>
    <p:extLst>
      <p:ext uri="{BB962C8B-B14F-4D97-AF65-F5344CB8AC3E}">
        <p14:creationId xmlns:p14="http://schemas.microsoft.com/office/powerpoint/2010/main" val="1945524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will be in touch with you if there are any concerns. You can also email in to school to </a:t>
            </a:r>
          </a:p>
        </p:txBody>
      </p:sp>
      <p:sp>
        <p:nvSpPr>
          <p:cNvPr id="4" name="Slide Number Placeholder 3"/>
          <p:cNvSpPr>
            <a:spLocks noGrp="1"/>
          </p:cNvSpPr>
          <p:nvPr>
            <p:ph type="sldNum" sz="quarter" idx="5"/>
          </p:nvPr>
        </p:nvSpPr>
        <p:spPr/>
        <p:txBody>
          <a:bodyPr/>
          <a:lstStyle/>
          <a:p>
            <a:fld id="{CFF57D46-AC34-4DD2-85E4-A87A7E9BD7B4}" type="slidenum">
              <a:rPr lang="en-GB" smtClean="0"/>
              <a:t>11</a:t>
            </a:fld>
            <a:endParaRPr lang="en-GB"/>
          </a:p>
        </p:txBody>
      </p:sp>
    </p:spTree>
    <p:extLst>
      <p:ext uri="{BB962C8B-B14F-4D97-AF65-F5344CB8AC3E}">
        <p14:creationId xmlns:p14="http://schemas.microsoft.com/office/powerpoint/2010/main" val="419201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12</a:t>
            </a:fld>
            <a:endParaRPr lang="en-GB"/>
          </a:p>
        </p:txBody>
      </p:sp>
    </p:spTree>
    <p:extLst>
      <p:ext uri="{BB962C8B-B14F-4D97-AF65-F5344CB8AC3E}">
        <p14:creationId xmlns:p14="http://schemas.microsoft.com/office/powerpoint/2010/main" val="9783548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13</a:t>
            </a:fld>
            <a:endParaRPr lang="en-GB"/>
          </a:p>
        </p:txBody>
      </p:sp>
    </p:spTree>
    <p:extLst>
      <p:ext uri="{BB962C8B-B14F-4D97-AF65-F5344CB8AC3E}">
        <p14:creationId xmlns:p14="http://schemas.microsoft.com/office/powerpoint/2010/main" val="1590017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14</a:t>
            </a:fld>
            <a:endParaRPr lang="en-GB"/>
          </a:p>
        </p:txBody>
      </p:sp>
    </p:spTree>
    <p:extLst>
      <p:ext uri="{BB962C8B-B14F-4D97-AF65-F5344CB8AC3E}">
        <p14:creationId xmlns:p14="http://schemas.microsoft.com/office/powerpoint/2010/main" val="1352084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A9148C-42D9-41CD-A3BD-D2976A99B2B7}"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057862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16</a:t>
            </a:fld>
            <a:endParaRPr lang="en-GB"/>
          </a:p>
        </p:txBody>
      </p:sp>
    </p:spTree>
    <p:extLst>
      <p:ext uri="{BB962C8B-B14F-4D97-AF65-F5344CB8AC3E}">
        <p14:creationId xmlns:p14="http://schemas.microsoft.com/office/powerpoint/2010/main" val="1168992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17</a:t>
            </a:fld>
            <a:endParaRPr lang="en-GB"/>
          </a:p>
        </p:txBody>
      </p:sp>
    </p:spTree>
    <p:extLst>
      <p:ext uri="{BB962C8B-B14F-4D97-AF65-F5344CB8AC3E}">
        <p14:creationId xmlns:p14="http://schemas.microsoft.com/office/powerpoint/2010/main" val="4603737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18</a:t>
            </a:fld>
            <a:endParaRPr lang="en-GB"/>
          </a:p>
        </p:txBody>
      </p:sp>
    </p:spTree>
    <p:extLst>
      <p:ext uri="{BB962C8B-B14F-4D97-AF65-F5344CB8AC3E}">
        <p14:creationId xmlns:p14="http://schemas.microsoft.com/office/powerpoint/2010/main" val="38772882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19</a:t>
            </a:fld>
            <a:endParaRPr lang="en-GB"/>
          </a:p>
        </p:txBody>
      </p:sp>
    </p:spTree>
    <p:extLst>
      <p:ext uri="{BB962C8B-B14F-4D97-AF65-F5344CB8AC3E}">
        <p14:creationId xmlns:p14="http://schemas.microsoft.com/office/powerpoint/2010/main" val="843520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Team building – children and staff (Respect)</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Enjoy your school experience (fun!)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Motivate you to succeed (Ambition)</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Develop leadership skills</a:t>
            </a:r>
          </a:p>
          <a:p>
            <a:pPr marL="457200" marR="0" lvl="0" indent="-4572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Healthy competition!</a:t>
            </a: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2785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940DF8C-2364-4A97-9509-FB21B0C6A83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63769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22</a:t>
            </a:fld>
            <a:endParaRPr lang="en-GB"/>
          </a:p>
        </p:txBody>
      </p:sp>
    </p:spTree>
    <p:extLst>
      <p:ext uri="{BB962C8B-B14F-4D97-AF65-F5344CB8AC3E}">
        <p14:creationId xmlns:p14="http://schemas.microsoft.com/office/powerpoint/2010/main" val="41650461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F57D46-AC34-4DD2-85E4-A87A7E9BD7B4}" type="slidenum">
              <a:rPr lang="en-GB" smtClean="0"/>
              <a:t>24</a:t>
            </a:fld>
            <a:endParaRPr lang="en-GB"/>
          </a:p>
        </p:txBody>
      </p:sp>
    </p:spTree>
    <p:extLst>
      <p:ext uri="{BB962C8B-B14F-4D97-AF65-F5344CB8AC3E}">
        <p14:creationId xmlns:p14="http://schemas.microsoft.com/office/powerpoint/2010/main" val="1636411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873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85D740-90E5-B08A-6B04-FBF0E7B27BF6}"/>
              </a:ext>
            </a:extLst>
          </p:cNvPr>
          <p:cNvSpPr/>
          <p:nvPr userDrawn="1"/>
        </p:nvSpPr>
        <p:spPr>
          <a:xfrm>
            <a:off x="152400" y="171450"/>
            <a:ext cx="11849100" cy="6496050"/>
          </a:xfrm>
          <a:prstGeom prst="rect">
            <a:avLst/>
          </a:prstGeom>
          <a:noFill/>
          <a:ln w="1270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blue and grey logo&#10;&#10;Description automatically generated with low confidence">
            <a:extLst>
              <a:ext uri="{FF2B5EF4-FFF2-40B4-BE49-F238E27FC236}">
                <a16:creationId xmlns:a16="http://schemas.microsoft.com/office/drawing/2014/main" id="{3C47212E-18D2-8A4C-6F1B-0074BF4E828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75680" y="271977"/>
            <a:ext cx="1685481" cy="2080698"/>
          </a:xfrm>
          <a:prstGeom prst="rect">
            <a:avLst/>
          </a:prstGeom>
        </p:spPr>
      </p:pic>
      <p:pic>
        <p:nvPicPr>
          <p:cNvPr id="8" name="Picture 7" descr="A picture containing text, screenshot, graphics, logo&#10;&#10;Description automatically generated">
            <a:extLst>
              <a:ext uri="{FF2B5EF4-FFF2-40B4-BE49-F238E27FC236}">
                <a16:creationId xmlns:a16="http://schemas.microsoft.com/office/drawing/2014/main" id="{E2398466-6B6E-6BB6-9C8C-B57A7D7DC980}"/>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90500" y="5429250"/>
            <a:ext cx="5226022" cy="1323975"/>
          </a:xfrm>
          <a:prstGeom prst="rect">
            <a:avLst/>
          </a:prstGeom>
        </p:spPr>
      </p:pic>
    </p:spTree>
    <p:extLst>
      <p:ext uri="{BB962C8B-B14F-4D97-AF65-F5344CB8AC3E}">
        <p14:creationId xmlns:p14="http://schemas.microsoft.com/office/powerpoint/2010/main" val="28194279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AF78EF-D237-81DA-C297-D9934B6109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F3C551F-F720-3345-747F-9846783CDB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C25C756-2B93-96A0-7E11-0026B7FB5E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E214B8-5CF6-4B10-AB93-E50550C8C556}" type="datetimeFigureOut">
              <a:rPr lang="en-GB" smtClean="0"/>
              <a:t>11/09/2025</a:t>
            </a:fld>
            <a:endParaRPr lang="en-GB"/>
          </a:p>
        </p:txBody>
      </p:sp>
      <p:sp>
        <p:nvSpPr>
          <p:cNvPr id="5" name="Footer Placeholder 4">
            <a:extLst>
              <a:ext uri="{FF2B5EF4-FFF2-40B4-BE49-F238E27FC236}">
                <a16:creationId xmlns:a16="http://schemas.microsoft.com/office/drawing/2014/main" id="{555ED5A0-EC89-1CA8-84FC-9F485CE93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6CF7FFD-368B-F17C-A1B7-4E317D22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0DE550-D68C-49B1-AE4E-8E3C1F966812}" type="slidenum">
              <a:rPr lang="en-GB" smtClean="0"/>
              <a:t>‹#›</a:t>
            </a:fld>
            <a:endParaRPr lang="en-GB"/>
          </a:p>
        </p:txBody>
      </p:sp>
    </p:spTree>
    <p:extLst>
      <p:ext uri="{BB962C8B-B14F-4D97-AF65-F5344CB8AC3E}">
        <p14:creationId xmlns:p14="http://schemas.microsoft.com/office/powerpoint/2010/main" val="1911881094"/>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www.ellisguilfordschool.org.uk/parents/pledges-in-practic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2403332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FDAEED57-2EE9-713D-DB56-8ACD044680D7}"/>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3" name="TextBox 28">
            <a:extLst>
              <a:ext uri="{FF2B5EF4-FFF2-40B4-BE49-F238E27FC236}">
                <a16:creationId xmlns:a16="http://schemas.microsoft.com/office/drawing/2014/main" id="{3F5EAA20-2955-F78B-F562-0C3F81CC1193}"/>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close-up of a person smiling&#10;&#10;AI-generated content may be incorrect.">
            <a:extLst>
              <a:ext uri="{FF2B5EF4-FFF2-40B4-BE49-F238E27FC236}">
                <a16:creationId xmlns:a16="http://schemas.microsoft.com/office/drawing/2014/main" id="{0F4D6126-1FF0-1EF8-F9A2-FC499B54C84C}"/>
              </a:ext>
            </a:extLst>
          </p:cNvPr>
          <p:cNvPicPr>
            <a:picLocks noChangeAspect="1"/>
          </p:cNvPicPr>
          <p:nvPr/>
        </p:nvPicPr>
        <p:blipFill>
          <a:blip r:embed="rId4"/>
          <a:srcRect l="4189"/>
          <a:stretch/>
        </p:blipFill>
        <p:spPr>
          <a:xfrm>
            <a:off x="548640" y="1590086"/>
            <a:ext cx="2032292" cy="2801768"/>
          </a:xfrm>
          <a:prstGeom prst="rect">
            <a:avLst/>
          </a:prstGeom>
        </p:spPr>
      </p:pic>
      <p:sp>
        <p:nvSpPr>
          <p:cNvPr id="6" name="Rectangle 5">
            <a:extLst>
              <a:ext uri="{FF2B5EF4-FFF2-40B4-BE49-F238E27FC236}">
                <a16:creationId xmlns:a16="http://schemas.microsoft.com/office/drawing/2014/main" id="{A86B82B5-D479-9FD8-6CFA-0D1228260A43}"/>
              </a:ext>
            </a:extLst>
          </p:cNvPr>
          <p:cNvSpPr/>
          <p:nvPr/>
        </p:nvSpPr>
        <p:spPr>
          <a:xfrm>
            <a:off x="557109"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Miss Johnson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Principal</a:t>
            </a:r>
          </a:p>
        </p:txBody>
      </p:sp>
      <p:pic>
        <p:nvPicPr>
          <p:cNvPr id="7" name="Picture 6" descr="A close-up of a person smiling&#10;&#10;AI-generated content may be incorrect.">
            <a:extLst>
              <a:ext uri="{FF2B5EF4-FFF2-40B4-BE49-F238E27FC236}">
                <a16:creationId xmlns:a16="http://schemas.microsoft.com/office/drawing/2014/main" id="{58E9A132-A9CA-5A1A-F142-345814AD54D6}"/>
              </a:ext>
            </a:extLst>
          </p:cNvPr>
          <p:cNvPicPr>
            <a:picLocks noChangeAspect="1"/>
          </p:cNvPicPr>
          <p:nvPr/>
        </p:nvPicPr>
        <p:blipFill>
          <a:blip r:embed="rId4"/>
          <a:srcRect l="4189"/>
          <a:stretch/>
        </p:blipFill>
        <p:spPr>
          <a:xfrm>
            <a:off x="2873492" y="1590086"/>
            <a:ext cx="2032292" cy="2801768"/>
          </a:xfrm>
          <a:prstGeom prst="rect">
            <a:avLst/>
          </a:prstGeom>
        </p:spPr>
      </p:pic>
      <p:sp>
        <p:nvSpPr>
          <p:cNvPr id="8" name="Rectangle 7">
            <a:extLst>
              <a:ext uri="{FF2B5EF4-FFF2-40B4-BE49-F238E27FC236}">
                <a16:creationId xmlns:a16="http://schemas.microsoft.com/office/drawing/2014/main" id="{264A0D4B-E8CC-C68C-B09C-5B60973351AD}"/>
              </a:ext>
            </a:extLst>
          </p:cNvPr>
          <p:cNvSpPr/>
          <p:nvPr/>
        </p:nvSpPr>
        <p:spPr>
          <a:xfrm>
            <a:off x="2881961"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Farnie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9" name="Picture 8" descr="A close-up of a person smiling&#10;&#10;AI-generated content may be incorrect.">
            <a:extLst>
              <a:ext uri="{FF2B5EF4-FFF2-40B4-BE49-F238E27FC236}">
                <a16:creationId xmlns:a16="http://schemas.microsoft.com/office/drawing/2014/main" id="{4770637F-7CA4-FC36-A24D-2D419F3E8657}"/>
              </a:ext>
            </a:extLst>
          </p:cNvPr>
          <p:cNvPicPr>
            <a:picLocks noChangeAspect="1"/>
          </p:cNvPicPr>
          <p:nvPr/>
        </p:nvPicPr>
        <p:blipFill>
          <a:blip r:embed="rId4"/>
          <a:srcRect l="4189"/>
          <a:stretch/>
        </p:blipFill>
        <p:spPr>
          <a:xfrm>
            <a:off x="5198344" y="1590086"/>
            <a:ext cx="2032292" cy="2801768"/>
          </a:xfrm>
          <a:prstGeom prst="rect">
            <a:avLst/>
          </a:prstGeom>
        </p:spPr>
      </p:pic>
      <p:sp>
        <p:nvSpPr>
          <p:cNvPr id="10" name="Rectangle 9">
            <a:extLst>
              <a:ext uri="{FF2B5EF4-FFF2-40B4-BE49-F238E27FC236}">
                <a16:creationId xmlns:a16="http://schemas.microsoft.com/office/drawing/2014/main" id="{E0788106-CCF6-5504-37CC-2100DB479BA9}"/>
              </a:ext>
            </a:extLst>
          </p:cNvPr>
          <p:cNvSpPr/>
          <p:nvPr/>
        </p:nvSpPr>
        <p:spPr>
          <a:xfrm>
            <a:off x="5206813"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Mrs Hudson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Vice Principal</a:t>
            </a:r>
          </a:p>
        </p:txBody>
      </p:sp>
      <p:pic>
        <p:nvPicPr>
          <p:cNvPr id="11" name="Picture 10" descr="A close-up of a person smiling&#10;&#10;AI-generated content may be incorrect.">
            <a:extLst>
              <a:ext uri="{FF2B5EF4-FFF2-40B4-BE49-F238E27FC236}">
                <a16:creationId xmlns:a16="http://schemas.microsoft.com/office/drawing/2014/main" id="{58C946FA-6E31-343B-D49E-7D39CE6AF6CE}"/>
              </a:ext>
            </a:extLst>
          </p:cNvPr>
          <p:cNvPicPr>
            <a:picLocks noChangeAspect="1"/>
          </p:cNvPicPr>
          <p:nvPr/>
        </p:nvPicPr>
        <p:blipFill>
          <a:blip r:embed="rId4"/>
          <a:srcRect l="4189"/>
          <a:stretch/>
        </p:blipFill>
        <p:spPr>
          <a:xfrm>
            <a:off x="7523196" y="1590086"/>
            <a:ext cx="2032292" cy="2801768"/>
          </a:xfrm>
          <a:prstGeom prst="rect">
            <a:avLst/>
          </a:prstGeom>
        </p:spPr>
      </p:pic>
      <p:sp>
        <p:nvSpPr>
          <p:cNvPr id="12" name="Rectangle 11">
            <a:extLst>
              <a:ext uri="{FF2B5EF4-FFF2-40B4-BE49-F238E27FC236}">
                <a16:creationId xmlns:a16="http://schemas.microsoft.com/office/drawing/2014/main" id="{71BA19D3-3196-1B09-5AD6-8849EF85C5F3}"/>
              </a:ext>
            </a:extLst>
          </p:cNvPr>
          <p:cNvSpPr/>
          <p:nvPr/>
        </p:nvSpPr>
        <p:spPr>
          <a:xfrm>
            <a:off x="7531665" y="4593028"/>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Neville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Year 9 SLT Link</a:t>
            </a:r>
          </a:p>
        </p:txBody>
      </p:sp>
      <p:pic>
        <p:nvPicPr>
          <p:cNvPr id="13" name="Picture 12">
            <a:extLst>
              <a:ext uri="{FF2B5EF4-FFF2-40B4-BE49-F238E27FC236}">
                <a16:creationId xmlns:a16="http://schemas.microsoft.com/office/drawing/2014/main" id="{B58CF13A-D2A4-C572-388F-4B600B4080A2}"/>
              </a:ext>
            </a:extLst>
          </p:cNvPr>
          <p:cNvPicPr>
            <a:picLocks noChangeAspect="1"/>
          </p:cNvPicPr>
          <p:nvPr/>
        </p:nvPicPr>
        <p:blipFill>
          <a:blip r:embed="rId5"/>
          <a:stretch>
            <a:fillRect/>
          </a:stretch>
        </p:blipFill>
        <p:spPr>
          <a:xfrm>
            <a:off x="2873492" y="1590085"/>
            <a:ext cx="2040760" cy="2801768"/>
          </a:xfrm>
          <a:prstGeom prst="rect">
            <a:avLst/>
          </a:prstGeom>
        </p:spPr>
      </p:pic>
      <p:pic>
        <p:nvPicPr>
          <p:cNvPr id="14" name="Picture 13">
            <a:extLst>
              <a:ext uri="{FF2B5EF4-FFF2-40B4-BE49-F238E27FC236}">
                <a16:creationId xmlns:a16="http://schemas.microsoft.com/office/drawing/2014/main" id="{6B231B73-B5FE-4354-CE00-A6016313223A}"/>
              </a:ext>
            </a:extLst>
          </p:cNvPr>
          <p:cNvPicPr>
            <a:picLocks noChangeAspect="1"/>
          </p:cNvPicPr>
          <p:nvPr/>
        </p:nvPicPr>
        <p:blipFill>
          <a:blip r:embed="rId6"/>
          <a:stretch>
            <a:fillRect/>
          </a:stretch>
        </p:blipFill>
        <p:spPr>
          <a:xfrm>
            <a:off x="5179649" y="1590085"/>
            <a:ext cx="2098101" cy="2801768"/>
          </a:xfrm>
          <a:prstGeom prst="rect">
            <a:avLst/>
          </a:prstGeom>
        </p:spPr>
      </p:pic>
      <p:pic>
        <p:nvPicPr>
          <p:cNvPr id="15" name="Picture 14">
            <a:extLst>
              <a:ext uri="{FF2B5EF4-FFF2-40B4-BE49-F238E27FC236}">
                <a16:creationId xmlns:a16="http://schemas.microsoft.com/office/drawing/2014/main" id="{F9920704-E665-1A77-70AF-E348466DD043}"/>
              </a:ext>
            </a:extLst>
          </p:cNvPr>
          <p:cNvPicPr>
            <a:picLocks noChangeAspect="1"/>
          </p:cNvPicPr>
          <p:nvPr/>
        </p:nvPicPr>
        <p:blipFill>
          <a:blip r:embed="rId7"/>
          <a:stretch>
            <a:fillRect/>
          </a:stretch>
        </p:blipFill>
        <p:spPr>
          <a:xfrm>
            <a:off x="7531665" y="1590085"/>
            <a:ext cx="2023823" cy="2801768"/>
          </a:xfrm>
          <a:prstGeom prst="rect">
            <a:avLst/>
          </a:prstGeom>
        </p:spPr>
      </p:pic>
      <p:pic>
        <p:nvPicPr>
          <p:cNvPr id="4" name="Picture 3">
            <a:extLst>
              <a:ext uri="{FF2B5EF4-FFF2-40B4-BE49-F238E27FC236}">
                <a16:creationId xmlns:a16="http://schemas.microsoft.com/office/drawing/2014/main" id="{87FBF39C-FA6E-B956-03F9-99F1D3203273}"/>
              </a:ext>
            </a:extLst>
          </p:cNvPr>
          <p:cNvPicPr>
            <a:picLocks noChangeAspect="1"/>
          </p:cNvPicPr>
          <p:nvPr/>
        </p:nvPicPr>
        <p:blipFill>
          <a:blip r:embed="rId8"/>
          <a:stretch>
            <a:fillRect/>
          </a:stretch>
        </p:blipFill>
        <p:spPr>
          <a:xfrm>
            <a:off x="7553760" y="1603209"/>
            <a:ext cx="2001728" cy="2788643"/>
          </a:xfrm>
          <a:prstGeom prst="rect">
            <a:avLst/>
          </a:prstGeom>
        </p:spPr>
      </p:pic>
      <p:sp>
        <p:nvSpPr>
          <p:cNvPr id="16" name="Rectangle 15">
            <a:extLst>
              <a:ext uri="{FF2B5EF4-FFF2-40B4-BE49-F238E27FC236}">
                <a16:creationId xmlns:a16="http://schemas.microsoft.com/office/drawing/2014/main" id="{2AE04AFF-6F30-BB9E-B780-D64DBFA4F1C0}"/>
              </a:ext>
            </a:extLst>
          </p:cNvPr>
          <p:cNvSpPr/>
          <p:nvPr/>
        </p:nvSpPr>
        <p:spPr>
          <a:xfrm>
            <a:off x="9751526" y="4593027"/>
            <a:ext cx="2032291" cy="875355"/>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2060"/>
                </a:solidFill>
                <a:effectLst/>
                <a:uLnTx/>
                <a:uFillTx/>
                <a:latin typeface="Aptos" panose="02110004020202020204"/>
                <a:ea typeface="+mn-ea"/>
                <a:cs typeface="+mn-cs"/>
              </a:rPr>
              <a:t>Mr Snow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Aptos" panose="02110004020202020204"/>
                <a:ea typeface="+mn-ea"/>
                <a:cs typeface="+mn-cs"/>
              </a:rPr>
              <a:t>Head of Year 9</a:t>
            </a:r>
          </a:p>
        </p:txBody>
      </p:sp>
    </p:spTree>
    <p:extLst>
      <p:ext uri="{BB962C8B-B14F-4D97-AF65-F5344CB8AC3E}">
        <p14:creationId xmlns:p14="http://schemas.microsoft.com/office/powerpoint/2010/main" val="2374775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F814DC-5EE1-FA04-6DE6-EF626ED95B60}"/>
              </a:ext>
            </a:extLst>
          </p:cNvPr>
          <p:cNvSpPr txBox="1"/>
          <p:nvPr/>
        </p:nvSpPr>
        <p:spPr>
          <a:xfrm>
            <a:off x="432054" y="446270"/>
            <a:ext cx="9708642" cy="1323439"/>
          </a:xfrm>
          <a:prstGeom prst="rect">
            <a:avLst/>
          </a:prstGeom>
          <a:noFill/>
        </p:spPr>
        <p:txBody>
          <a:bodyPr wrap="square">
            <a:spAutoFit/>
          </a:bodyPr>
          <a:lstStyle/>
          <a:p>
            <a:r>
              <a:rPr lang="en-US" sz="8000" b="1" dirty="0">
                <a:solidFill>
                  <a:srgbClr val="00B0F0"/>
                </a:solidFill>
                <a:latin typeface="Arial"/>
                <a:ea typeface="Canva Sans"/>
                <a:cs typeface="Canva Sans"/>
                <a:sym typeface="Canva Sans"/>
              </a:rPr>
              <a:t>EGScellence</a:t>
            </a:r>
            <a:endParaRPr lang="en-GB" sz="8000" dirty="0">
              <a:solidFill>
                <a:srgbClr val="00B0F0"/>
              </a:solidFill>
            </a:endParaRPr>
          </a:p>
        </p:txBody>
      </p:sp>
      <p:sp>
        <p:nvSpPr>
          <p:cNvPr id="4" name="TextBox 3">
            <a:extLst>
              <a:ext uri="{FF2B5EF4-FFF2-40B4-BE49-F238E27FC236}">
                <a16:creationId xmlns:a16="http://schemas.microsoft.com/office/drawing/2014/main" id="{2CE48006-6F36-0155-9249-525DDE28F03C}"/>
              </a:ext>
            </a:extLst>
          </p:cNvPr>
          <p:cNvSpPr txBox="1"/>
          <p:nvPr/>
        </p:nvSpPr>
        <p:spPr>
          <a:xfrm>
            <a:off x="1364742" y="2287525"/>
            <a:ext cx="9708642" cy="2800767"/>
          </a:xfrm>
          <a:prstGeom prst="rect">
            <a:avLst/>
          </a:prstGeom>
          <a:noFill/>
        </p:spPr>
        <p:txBody>
          <a:bodyPr wrap="square">
            <a:spAutoFit/>
          </a:bodyPr>
          <a:lstStyle/>
          <a:p>
            <a:pPr algn="ctr"/>
            <a:r>
              <a:rPr lang="en-US" sz="4400" b="1" dirty="0">
                <a:solidFill>
                  <a:schemeClr val="bg1"/>
                </a:solidFill>
                <a:latin typeface="Arial"/>
                <a:sym typeface="Canva Sans"/>
              </a:rPr>
              <a:t>Our mission: </a:t>
            </a:r>
          </a:p>
          <a:p>
            <a:pPr algn="ctr"/>
            <a:r>
              <a:rPr lang="en-GB" sz="4400" i="0" dirty="0">
                <a:solidFill>
                  <a:schemeClr val="bg1"/>
                </a:solidFill>
                <a:effectLst/>
                <a:latin typeface="Helvetica Neue"/>
              </a:rPr>
              <a:t>To ensure that the children attending our school receive the very best deal when it comes to their education.</a:t>
            </a:r>
            <a:endParaRPr lang="en-GB" sz="4400" dirty="0">
              <a:solidFill>
                <a:schemeClr val="bg1"/>
              </a:solidFill>
            </a:endParaRPr>
          </a:p>
        </p:txBody>
      </p:sp>
    </p:spTree>
    <p:extLst>
      <p:ext uri="{BB962C8B-B14F-4D97-AF65-F5344CB8AC3E}">
        <p14:creationId xmlns:p14="http://schemas.microsoft.com/office/powerpoint/2010/main" val="2211645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signs with text&#10;&#10;AI-generated content may be incorrect.">
            <a:extLst>
              <a:ext uri="{FF2B5EF4-FFF2-40B4-BE49-F238E27FC236}">
                <a16:creationId xmlns:a16="http://schemas.microsoft.com/office/drawing/2014/main" id="{DBC6313D-2D65-E5D6-B5AB-8E3309AC73EE}"/>
              </a:ext>
            </a:extLst>
          </p:cNvPr>
          <p:cNvPicPr>
            <a:picLocks noChangeAspect="1"/>
          </p:cNvPicPr>
          <p:nvPr/>
        </p:nvPicPr>
        <p:blipFill>
          <a:blip r:embed="rId3"/>
          <a:srcRect t="67170" r="18183" b="4821"/>
          <a:stretch/>
        </p:blipFill>
        <p:spPr>
          <a:xfrm>
            <a:off x="4901644" y="5163494"/>
            <a:ext cx="7076996" cy="1444751"/>
          </a:xfrm>
          <a:prstGeom prst="rect">
            <a:avLst/>
          </a:prstGeom>
        </p:spPr>
      </p:pic>
      <p:sp>
        <p:nvSpPr>
          <p:cNvPr id="3" name="TextBox 2">
            <a:extLst>
              <a:ext uri="{FF2B5EF4-FFF2-40B4-BE49-F238E27FC236}">
                <a16:creationId xmlns:a16="http://schemas.microsoft.com/office/drawing/2014/main" id="{65087B3F-EF35-3EE6-C83C-530779737F6B}"/>
              </a:ext>
            </a:extLst>
          </p:cNvPr>
          <p:cNvSpPr txBox="1"/>
          <p:nvPr/>
        </p:nvSpPr>
        <p:spPr>
          <a:xfrm>
            <a:off x="405594" y="268923"/>
            <a:ext cx="9919506" cy="1169551"/>
          </a:xfrm>
          <a:prstGeom prst="rect">
            <a:avLst/>
          </a:prstGeom>
          <a:noFill/>
        </p:spPr>
        <p:txBody>
          <a:bodyPr wrap="square" rtlCol="0">
            <a:spAutoFit/>
          </a:bodyPr>
          <a:lstStyle/>
          <a:p>
            <a:r>
              <a:rPr lang="en-GB" sz="5400" b="1" dirty="0">
                <a:solidFill>
                  <a:srgbClr val="002060"/>
                </a:solidFill>
              </a:rPr>
              <a:t>A Culture OF EGScellence</a:t>
            </a:r>
          </a:p>
          <a:p>
            <a:r>
              <a:rPr lang="en-GB" sz="1600" i="1" dirty="0">
                <a:solidFill>
                  <a:srgbClr val="002060"/>
                </a:solidFill>
              </a:rPr>
              <a:t>The way we do things here, in every interaction, every day.</a:t>
            </a:r>
            <a:endParaRPr lang="en-GB" sz="3600" i="1" dirty="0">
              <a:solidFill>
                <a:srgbClr val="002060"/>
              </a:solidFill>
            </a:endParaRPr>
          </a:p>
        </p:txBody>
      </p:sp>
      <p:pic>
        <p:nvPicPr>
          <p:cNvPr id="5" name="Picture 4" descr="A group of signs with text&#10;&#10;AI-generated content may be incorrect.">
            <a:extLst>
              <a:ext uri="{FF2B5EF4-FFF2-40B4-BE49-F238E27FC236}">
                <a16:creationId xmlns:a16="http://schemas.microsoft.com/office/drawing/2014/main" id="{EEF8A4BB-0F87-FD77-B245-C71200FE213E}"/>
              </a:ext>
            </a:extLst>
          </p:cNvPr>
          <p:cNvPicPr>
            <a:picLocks noChangeAspect="1"/>
          </p:cNvPicPr>
          <p:nvPr/>
        </p:nvPicPr>
        <p:blipFill>
          <a:blip r:embed="rId3"/>
          <a:srcRect r="72696" b="32558"/>
          <a:stretch/>
        </p:blipFill>
        <p:spPr>
          <a:xfrm>
            <a:off x="1615900" y="1684687"/>
            <a:ext cx="2361740" cy="3478806"/>
          </a:xfrm>
          <a:prstGeom prst="rect">
            <a:avLst/>
          </a:prstGeom>
        </p:spPr>
      </p:pic>
      <p:pic>
        <p:nvPicPr>
          <p:cNvPr id="6" name="Picture 5" descr="A group of signs with text&#10;&#10;AI-generated content may be incorrect.">
            <a:extLst>
              <a:ext uri="{FF2B5EF4-FFF2-40B4-BE49-F238E27FC236}">
                <a16:creationId xmlns:a16="http://schemas.microsoft.com/office/drawing/2014/main" id="{C34D36CF-DBE3-A43E-581F-F9C38815F057}"/>
              </a:ext>
            </a:extLst>
          </p:cNvPr>
          <p:cNvPicPr>
            <a:picLocks noChangeAspect="1"/>
          </p:cNvPicPr>
          <p:nvPr/>
        </p:nvPicPr>
        <p:blipFill>
          <a:blip r:embed="rId3"/>
          <a:srcRect l="26881" r="45210" b="32558"/>
          <a:stretch/>
        </p:blipFill>
        <p:spPr>
          <a:xfrm>
            <a:off x="4279621" y="1684687"/>
            <a:ext cx="2414016" cy="3478807"/>
          </a:xfrm>
          <a:prstGeom prst="rect">
            <a:avLst/>
          </a:prstGeom>
        </p:spPr>
      </p:pic>
      <p:pic>
        <p:nvPicPr>
          <p:cNvPr id="7" name="Picture 6" descr="A group of signs with text&#10;&#10;AI-generated content may be incorrect.">
            <a:extLst>
              <a:ext uri="{FF2B5EF4-FFF2-40B4-BE49-F238E27FC236}">
                <a16:creationId xmlns:a16="http://schemas.microsoft.com/office/drawing/2014/main" id="{4DBA0D81-1B71-62CD-C337-022CCA8299A3}"/>
              </a:ext>
            </a:extLst>
          </p:cNvPr>
          <p:cNvPicPr>
            <a:picLocks noChangeAspect="1"/>
          </p:cNvPicPr>
          <p:nvPr/>
        </p:nvPicPr>
        <p:blipFill>
          <a:blip r:embed="rId3"/>
          <a:srcRect l="55218" r="16874" b="32558"/>
          <a:stretch/>
        </p:blipFill>
        <p:spPr>
          <a:xfrm>
            <a:off x="6995619" y="1684687"/>
            <a:ext cx="2414016" cy="3478806"/>
          </a:xfrm>
          <a:prstGeom prst="rect">
            <a:avLst/>
          </a:prstGeom>
        </p:spPr>
      </p:pic>
    </p:spTree>
    <p:extLst>
      <p:ext uri="{BB962C8B-B14F-4D97-AF65-F5344CB8AC3E}">
        <p14:creationId xmlns:p14="http://schemas.microsoft.com/office/powerpoint/2010/main" val="3215206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E92F-462B-6361-0666-C06E66748AA0}"/>
              </a:ext>
            </a:extLst>
          </p:cNvPr>
          <p:cNvSpPr txBox="1"/>
          <p:nvPr/>
        </p:nvSpPr>
        <p:spPr>
          <a:xfrm>
            <a:off x="432054" y="446270"/>
            <a:ext cx="6956298" cy="830997"/>
          </a:xfrm>
          <a:prstGeom prst="rect">
            <a:avLst/>
          </a:prstGeom>
          <a:noFill/>
        </p:spPr>
        <p:txBody>
          <a:bodyPr wrap="square">
            <a:spAutoFit/>
          </a:bodyPr>
          <a:lstStyle/>
          <a:p>
            <a:pPr algn="ctr"/>
            <a:r>
              <a:rPr lang="en-US" sz="4800" b="1" dirty="0">
                <a:solidFill>
                  <a:srgbClr val="00B0F0"/>
                </a:solidFill>
                <a:latin typeface="Arial"/>
                <a:ea typeface="Canva Sans"/>
                <a:cs typeface="Canva Sans"/>
                <a:sym typeface="Canva Sans"/>
              </a:rPr>
              <a:t>Pledges in Practice</a:t>
            </a:r>
            <a:endParaRPr lang="en-GB" sz="4800" dirty="0">
              <a:solidFill>
                <a:srgbClr val="00B0F0"/>
              </a:solidFill>
            </a:endParaRPr>
          </a:p>
        </p:txBody>
      </p:sp>
      <p:sp>
        <p:nvSpPr>
          <p:cNvPr id="4" name="TextBox 3">
            <a:extLst>
              <a:ext uri="{FF2B5EF4-FFF2-40B4-BE49-F238E27FC236}">
                <a16:creationId xmlns:a16="http://schemas.microsoft.com/office/drawing/2014/main" id="{7C6D6915-6F95-47E7-4EB9-DDF9C165EA36}"/>
              </a:ext>
            </a:extLst>
          </p:cNvPr>
          <p:cNvSpPr txBox="1"/>
          <p:nvPr/>
        </p:nvSpPr>
        <p:spPr>
          <a:xfrm>
            <a:off x="592074" y="1462362"/>
            <a:ext cx="6723126" cy="1754326"/>
          </a:xfrm>
          <a:prstGeom prst="rect">
            <a:avLst/>
          </a:prstGeom>
          <a:noFill/>
        </p:spPr>
        <p:txBody>
          <a:bodyPr wrap="square">
            <a:spAutoFit/>
          </a:bodyPr>
          <a:lstStyle/>
          <a:p>
            <a:pPr algn="ctr"/>
            <a:r>
              <a:rPr lang="en-GB" sz="1800" dirty="0">
                <a:solidFill>
                  <a:srgbClr val="002060"/>
                </a:solidFill>
              </a:rPr>
              <a:t>We want to celebrate our school values being brought to life beyond the classroom! You are encouraged to reflect on how you have demonstrated ambition, integrity or respect. Whether at school, at home or in our community.</a:t>
            </a:r>
            <a:endParaRPr lang="en-US" dirty="0"/>
          </a:p>
          <a:p>
            <a:pPr algn="ctr"/>
            <a:endParaRPr lang="en-GB" sz="1800" dirty="0">
              <a:solidFill>
                <a:srgbClr val="002060"/>
              </a:solidFill>
            </a:endParaRPr>
          </a:p>
          <a:p>
            <a:pPr algn="ctr"/>
            <a:r>
              <a:rPr lang="en-GB" sz="1800" dirty="0">
                <a:solidFill>
                  <a:srgbClr val="002060"/>
                </a:solidFill>
              </a:rPr>
              <a:t>Share your Pledges in Practice with us via email, or our MS Form! </a:t>
            </a:r>
          </a:p>
        </p:txBody>
      </p:sp>
      <p:pic>
        <p:nvPicPr>
          <p:cNvPr id="6" name="Picture 5">
            <a:extLst>
              <a:ext uri="{FF2B5EF4-FFF2-40B4-BE49-F238E27FC236}">
                <a16:creationId xmlns:a16="http://schemas.microsoft.com/office/drawing/2014/main" id="{B40AEC5F-E31E-E7E0-4835-9EF1DA1DE8C9}"/>
              </a:ext>
            </a:extLst>
          </p:cNvPr>
          <p:cNvPicPr>
            <a:picLocks noChangeAspect="1"/>
          </p:cNvPicPr>
          <p:nvPr/>
        </p:nvPicPr>
        <p:blipFill>
          <a:blip r:embed="rId3"/>
          <a:stretch>
            <a:fillRect/>
          </a:stretch>
        </p:blipFill>
        <p:spPr>
          <a:xfrm>
            <a:off x="7517602" y="310896"/>
            <a:ext cx="4303243" cy="6213810"/>
          </a:xfrm>
          <a:prstGeom prst="rect">
            <a:avLst/>
          </a:prstGeom>
        </p:spPr>
      </p:pic>
      <p:sp>
        <p:nvSpPr>
          <p:cNvPr id="8" name="TextBox 7">
            <a:extLst>
              <a:ext uri="{FF2B5EF4-FFF2-40B4-BE49-F238E27FC236}">
                <a16:creationId xmlns:a16="http://schemas.microsoft.com/office/drawing/2014/main" id="{3829EEF0-BF68-9173-4797-41B3BDFCFAE5}"/>
              </a:ext>
            </a:extLst>
          </p:cNvPr>
          <p:cNvSpPr txBox="1"/>
          <p:nvPr/>
        </p:nvSpPr>
        <p:spPr>
          <a:xfrm>
            <a:off x="706374" y="3417801"/>
            <a:ext cx="6094476" cy="923330"/>
          </a:xfrm>
          <a:prstGeom prst="rect">
            <a:avLst/>
          </a:prstGeom>
          <a:noFill/>
        </p:spPr>
        <p:txBody>
          <a:bodyPr wrap="square">
            <a:spAutoFit/>
          </a:bodyPr>
          <a:lstStyle/>
          <a:p>
            <a:pPr algn="ctr"/>
            <a:r>
              <a:rPr lang="en-GB" b="1" dirty="0">
                <a:solidFill>
                  <a:srgbClr val="002060"/>
                </a:solidFill>
                <a:hlinkClick r:id="rId4">
                  <a:extLst>
                    <a:ext uri="{A12FA001-AC4F-418D-AE19-62706E023703}">
                      <ahyp:hlinkClr xmlns:ahyp="http://schemas.microsoft.com/office/drawing/2018/hyperlinkcolor" val="tx"/>
                    </a:ext>
                  </a:extLst>
                </a:hlinkClick>
              </a:rPr>
              <a:t>https://www.ellisguilfordschool.org.uk/parents/pledges-in-practice</a:t>
            </a:r>
            <a:endParaRPr lang="en-GB" b="1" dirty="0">
              <a:solidFill>
                <a:srgbClr val="002060"/>
              </a:solidFill>
            </a:endParaRPr>
          </a:p>
          <a:p>
            <a:pPr algn="ctr"/>
            <a:endParaRPr lang="en-GB" dirty="0">
              <a:solidFill>
                <a:srgbClr val="002060"/>
              </a:solidFill>
            </a:endParaRPr>
          </a:p>
        </p:txBody>
      </p:sp>
      <p:pic>
        <p:nvPicPr>
          <p:cNvPr id="10" name="Picture 9">
            <a:extLst>
              <a:ext uri="{FF2B5EF4-FFF2-40B4-BE49-F238E27FC236}">
                <a16:creationId xmlns:a16="http://schemas.microsoft.com/office/drawing/2014/main" id="{04E92747-6914-0616-0B26-9EF89AB7E055}"/>
              </a:ext>
            </a:extLst>
          </p:cNvPr>
          <p:cNvPicPr>
            <a:picLocks noChangeAspect="1"/>
          </p:cNvPicPr>
          <p:nvPr/>
        </p:nvPicPr>
        <p:blipFill>
          <a:blip r:embed="rId5"/>
          <a:stretch>
            <a:fillRect/>
          </a:stretch>
        </p:blipFill>
        <p:spPr>
          <a:xfrm>
            <a:off x="371155" y="4110438"/>
            <a:ext cx="6723126" cy="1314633"/>
          </a:xfrm>
          <a:prstGeom prst="rect">
            <a:avLst/>
          </a:prstGeom>
        </p:spPr>
      </p:pic>
    </p:spTree>
    <p:extLst>
      <p:ext uri="{BB962C8B-B14F-4D97-AF65-F5344CB8AC3E}">
        <p14:creationId xmlns:p14="http://schemas.microsoft.com/office/powerpoint/2010/main" val="3671574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9" name="TextBox 8">
            <a:extLst>
              <a:ext uri="{FF2B5EF4-FFF2-40B4-BE49-F238E27FC236}">
                <a16:creationId xmlns:a16="http://schemas.microsoft.com/office/drawing/2014/main" id="{ACB0BCC3-D1CE-0177-8CDC-EECEC87741B7}"/>
              </a:ext>
            </a:extLst>
          </p:cNvPr>
          <p:cNvSpPr txBox="1"/>
          <p:nvPr/>
        </p:nvSpPr>
        <p:spPr>
          <a:xfrm>
            <a:off x="337566" y="2478281"/>
            <a:ext cx="11165586" cy="523220"/>
          </a:xfrm>
          <a:prstGeom prst="rect">
            <a:avLst/>
          </a:prstGeom>
          <a:noFill/>
        </p:spPr>
        <p:txBody>
          <a:bodyPr wrap="square">
            <a:spAutoFit/>
          </a:bodyPr>
          <a:lstStyle/>
          <a:p>
            <a:pPr algn="ctr"/>
            <a:r>
              <a:rPr lang="en-GB" sz="2800" b="0" i="0" dirty="0">
                <a:solidFill>
                  <a:srgbClr val="002060"/>
                </a:solidFill>
                <a:effectLst/>
                <a:latin typeface="+mj-lt"/>
              </a:rPr>
              <a:t>This is how we do things here. </a:t>
            </a:r>
            <a:endParaRPr lang="en-GB" sz="2800" dirty="0">
              <a:solidFill>
                <a:srgbClr val="002060"/>
              </a:solidFill>
              <a:latin typeface="+mj-lt"/>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4AE8E3-987A-FC14-EFC6-0D7A24D26B2D}"/>
              </a:ext>
            </a:extLst>
          </p:cNvPr>
          <p:cNvSpPr txBox="1"/>
          <p:nvPr/>
        </p:nvSpPr>
        <p:spPr>
          <a:xfrm>
            <a:off x="890112" y="3171675"/>
            <a:ext cx="10458196" cy="2585323"/>
          </a:xfrm>
          <a:prstGeom prst="rect">
            <a:avLst/>
          </a:prstGeom>
          <a:noFill/>
        </p:spPr>
        <p:txBody>
          <a:bodyPr wrap="square">
            <a:spAutoFit/>
          </a:bodyPr>
          <a:lstStyle/>
          <a:p>
            <a:pPr algn="ctr"/>
            <a:r>
              <a:rPr lang="en-GB" sz="1800" dirty="0">
                <a:solidFill>
                  <a:srgbClr val="002060"/>
                </a:solidFill>
              </a:rPr>
              <a:t>We make our boundaries and expectations clear, so that school feels fair and safe, allowing positive relationships to thrive. </a:t>
            </a:r>
          </a:p>
          <a:p>
            <a:pPr algn="ctr"/>
            <a:endParaRPr lang="en-GB" sz="1800" dirty="0">
              <a:solidFill>
                <a:srgbClr val="002060"/>
              </a:solidFill>
            </a:endParaRPr>
          </a:p>
          <a:p>
            <a:pPr algn="ctr"/>
            <a:r>
              <a:rPr lang="en-GB" sz="1800" dirty="0">
                <a:solidFill>
                  <a:srgbClr val="002060"/>
                </a:solidFill>
              </a:rPr>
              <a:t>Our routines are called </a:t>
            </a:r>
            <a:r>
              <a:rPr lang="en-GB" sz="1800" b="1" u="sng" dirty="0" err="1">
                <a:solidFill>
                  <a:srgbClr val="002060"/>
                </a:solidFill>
              </a:rPr>
              <a:t>EGSpectations</a:t>
            </a:r>
            <a:r>
              <a:rPr lang="en-GB" sz="1800" dirty="0">
                <a:solidFill>
                  <a:srgbClr val="002060"/>
                </a:solidFill>
              </a:rPr>
              <a:t>. </a:t>
            </a:r>
            <a:r>
              <a:rPr lang="en-GB" sz="1800" dirty="0" err="1">
                <a:solidFill>
                  <a:srgbClr val="002060"/>
                </a:solidFill>
              </a:rPr>
              <a:t>EGSpectations</a:t>
            </a:r>
            <a:r>
              <a:rPr lang="en-GB" sz="1800" dirty="0">
                <a:solidFill>
                  <a:srgbClr val="002060"/>
                </a:solidFill>
              </a:rPr>
              <a:t> are the clear routines that we have for all stakeholders of our school. </a:t>
            </a:r>
          </a:p>
          <a:p>
            <a:pPr algn="ctr"/>
            <a:r>
              <a:rPr lang="en-GB" sz="1800" dirty="0">
                <a:solidFill>
                  <a:srgbClr val="002060"/>
                </a:solidFill>
              </a:rPr>
              <a:t>Our </a:t>
            </a:r>
            <a:r>
              <a:rPr lang="en-GB" sz="1800" dirty="0" err="1">
                <a:solidFill>
                  <a:srgbClr val="002060"/>
                </a:solidFill>
              </a:rPr>
              <a:t>EGSpectations</a:t>
            </a:r>
            <a:r>
              <a:rPr lang="en-GB" sz="1800" dirty="0">
                <a:solidFill>
                  <a:srgbClr val="002060"/>
                </a:solidFill>
              </a:rPr>
              <a:t> define our attitudes, behaviours and expected achievements across our school community. </a:t>
            </a:r>
          </a:p>
          <a:p>
            <a:pPr algn="ctr"/>
            <a:r>
              <a:rPr lang="en-GB" sz="1800" dirty="0">
                <a:solidFill>
                  <a:srgbClr val="002060"/>
                </a:solidFill>
              </a:rPr>
              <a:t>Each </a:t>
            </a:r>
            <a:r>
              <a:rPr lang="en-GB" sz="1800" dirty="0" err="1">
                <a:solidFill>
                  <a:srgbClr val="002060"/>
                </a:solidFill>
              </a:rPr>
              <a:t>EGSpectation</a:t>
            </a:r>
            <a:r>
              <a:rPr lang="en-GB" sz="1800" dirty="0">
                <a:solidFill>
                  <a:srgbClr val="002060"/>
                </a:solidFill>
              </a:rPr>
              <a:t> embodies our school values, culminating in a high-performing environment. </a:t>
            </a:r>
          </a:p>
          <a:p>
            <a:pPr algn="ctr"/>
            <a:r>
              <a:rPr lang="en-GB" sz="1800" dirty="0">
                <a:solidFill>
                  <a:srgbClr val="002060"/>
                </a:solidFill>
              </a:rPr>
              <a:t>We share our </a:t>
            </a:r>
            <a:r>
              <a:rPr lang="en-GB" sz="1800" dirty="0" err="1">
                <a:solidFill>
                  <a:srgbClr val="002060"/>
                </a:solidFill>
              </a:rPr>
              <a:t>EGSpectations</a:t>
            </a:r>
            <a:r>
              <a:rPr lang="en-GB" sz="1800" dirty="0">
                <a:solidFill>
                  <a:srgbClr val="002060"/>
                </a:solidFill>
              </a:rPr>
              <a:t> clearly with all and we repeatedly model routines. </a:t>
            </a:r>
          </a:p>
        </p:txBody>
      </p:sp>
      <p:sp>
        <p:nvSpPr>
          <p:cNvPr id="11" name="TextBox 10">
            <a:extLst>
              <a:ext uri="{FF2B5EF4-FFF2-40B4-BE49-F238E27FC236}">
                <a16:creationId xmlns:a16="http://schemas.microsoft.com/office/drawing/2014/main" id="{48F54E24-58D9-EBCB-D958-DC6907BA6405}"/>
              </a:ext>
            </a:extLst>
          </p:cNvPr>
          <p:cNvSpPr txBox="1"/>
          <p:nvPr/>
        </p:nvSpPr>
        <p:spPr>
          <a:xfrm>
            <a:off x="3048762" y="1578336"/>
            <a:ext cx="6094476" cy="707886"/>
          </a:xfrm>
          <a:prstGeom prst="rect">
            <a:avLst/>
          </a:prstGeom>
          <a:noFill/>
        </p:spPr>
        <p:txBody>
          <a:bodyPr wrap="square">
            <a:spAutoFit/>
          </a:bodyPr>
          <a:lstStyle/>
          <a:p>
            <a:pPr algn="ctr"/>
            <a:r>
              <a:rPr lang="en-GB" sz="4000" b="1" dirty="0">
                <a:solidFill>
                  <a:srgbClr val="002060"/>
                </a:solidFill>
              </a:rPr>
              <a:t>What are </a:t>
            </a:r>
            <a:r>
              <a:rPr lang="en-GB" sz="4000" b="1" dirty="0" err="1">
                <a:solidFill>
                  <a:srgbClr val="002060"/>
                </a:solidFill>
              </a:rPr>
              <a:t>EGSpectations</a:t>
            </a:r>
            <a:r>
              <a:rPr lang="en-GB" sz="4000" b="1" dirty="0">
                <a:solidFill>
                  <a:srgbClr val="002060"/>
                </a:solidFill>
              </a:rPr>
              <a:t>?</a:t>
            </a:r>
          </a:p>
        </p:txBody>
      </p:sp>
      <p:sp>
        <p:nvSpPr>
          <p:cNvPr id="12" name="TextBox 11">
            <a:extLst>
              <a:ext uri="{FF2B5EF4-FFF2-40B4-BE49-F238E27FC236}">
                <a16:creationId xmlns:a16="http://schemas.microsoft.com/office/drawing/2014/main" id="{70CB96C3-A6C8-9390-33CE-B1D92B1F9CED}"/>
              </a:ext>
            </a:extLst>
          </p:cNvPr>
          <p:cNvSpPr txBox="1"/>
          <p:nvPr/>
        </p:nvSpPr>
        <p:spPr>
          <a:xfrm>
            <a:off x="407364" y="300166"/>
            <a:ext cx="9919506" cy="1169551"/>
          </a:xfrm>
          <a:prstGeom prst="rect">
            <a:avLst/>
          </a:prstGeom>
          <a:noFill/>
        </p:spPr>
        <p:txBody>
          <a:bodyPr wrap="square" rtlCol="0">
            <a:spAutoFit/>
          </a:bodyPr>
          <a:lstStyle/>
          <a:p>
            <a:r>
              <a:rPr lang="en-GB" sz="5400" b="1" dirty="0">
                <a:solidFill>
                  <a:schemeClr val="bg1">
                    <a:lumMod val="50000"/>
                  </a:schemeClr>
                </a:solidFill>
              </a:rPr>
              <a:t>A Culture OF EGScellence</a:t>
            </a:r>
          </a:p>
          <a:p>
            <a:r>
              <a:rPr lang="en-GB" sz="1600" i="1" dirty="0">
                <a:solidFill>
                  <a:schemeClr val="bg1">
                    <a:lumMod val="50000"/>
                  </a:schemeClr>
                </a:solidFill>
              </a:rPr>
              <a:t>The way we do things here, in every interaction, every day.</a:t>
            </a:r>
            <a:endParaRPr lang="en-GB" sz="3600" i="1" dirty="0">
              <a:solidFill>
                <a:schemeClr val="bg1">
                  <a:lumMod val="50000"/>
                </a:schemeClr>
              </a:solidFill>
            </a:endParaRPr>
          </a:p>
        </p:txBody>
      </p:sp>
    </p:spTree>
    <p:extLst>
      <p:ext uri="{BB962C8B-B14F-4D97-AF65-F5344CB8AC3E}">
        <p14:creationId xmlns:p14="http://schemas.microsoft.com/office/powerpoint/2010/main" val="49881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a:solidFill>
                  <a:srgbClr val="002060"/>
                </a:solidFill>
              </a:rPr>
              <a:t>Overview of </a:t>
            </a:r>
            <a:r>
              <a:rPr lang="en-GB" sz="4000" b="1" err="1">
                <a:solidFill>
                  <a:srgbClr val="002060"/>
                </a:solidFill>
              </a:rPr>
              <a:t>EGSpectations</a:t>
            </a:r>
            <a:endParaRPr lang="en-GB" sz="4000" b="1">
              <a:solidFill>
                <a:srgbClr val="002060"/>
              </a:solidFill>
            </a:endParaRPr>
          </a:p>
        </p:txBody>
      </p:sp>
      <p:graphicFrame>
        <p:nvGraphicFramePr>
          <p:cNvPr id="8" name="Table 7">
            <a:extLst>
              <a:ext uri="{FF2B5EF4-FFF2-40B4-BE49-F238E27FC236}">
                <a16:creationId xmlns:a16="http://schemas.microsoft.com/office/drawing/2014/main" id="{848CA3BB-5EE8-09D4-C0B2-9F5ADF42BAA6}"/>
              </a:ext>
            </a:extLst>
          </p:cNvPr>
          <p:cNvGraphicFramePr>
            <a:graphicFrameLocks noGrp="1"/>
          </p:cNvGraphicFramePr>
          <p:nvPr/>
        </p:nvGraphicFramePr>
        <p:xfrm>
          <a:off x="492903" y="1430132"/>
          <a:ext cx="11119977" cy="3749480"/>
        </p:xfrm>
        <a:graphic>
          <a:graphicData uri="http://schemas.openxmlformats.org/drawingml/2006/table">
            <a:tbl>
              <a:tblPr firstRow="1" bandRow="1">
                <a:tableStyleId>{5940675A-B579-460E-94D1-54222C63F5DA}</a:tableStyleId>
              </a:tblPr>
              <a:tblGrid>
                <a:gridCol w="3621760">
                  <a:extLst>
                    <a:ext uri="{9D8B030D-6E8A-4147-A177-3AD203B41FA5}">
                      <a16:colId xmlns:a16="http://schemas.microsoft.com/office/drawing/2014/main" val="2859151688"/>
                    </a:ext>
                  </a:extLst>
                </a:gridCol>
                <a:gridCol w="3707996">
                  <a:extLst>
                    <a:ext uri="{9D8B030D-6E8A-4147-A177-3AD203B41FA5}">
                      <a16:colId xmlns:a16="http://schemas.microsoft.com/office/drawing/2014/main" val="1495744615"/>
                    </a:ext>
                  </a:extLst>
                </a:gridCol>
                <a:gridCol w="3790221">
                  <a:extLst>
                    <a:ext uri="{9D8B030D-6E8A-4147-A177-3AD203B41FA5}">
                      <a16:colId xmlns:a16="http://schemas.microsoft.com/office/drawing/2014/main" val="2709050321"/>
                    </a:ext>
                  </a:extLst>
                </a:gridCol>
              </a:tblGrid>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chemeClr val="bg1"/>
                          </a:solidFill>
                        </a:rPr>
                        <a:t>Culture EGSpectations</a:t>
                      </a:r>
                    </a:p>
                  </a:txBody>
                  <a:tcPr anchor="ctr">
                    <a:solidFill>
                      <a:srgbClr val="002060"/>
                    </a:solidFill>
                  </a:tcPr>
                </a:tc>
                <a:tc hMerge="1">
                  <a:txBody>
                    <a:bodyPr/>
                    <a:lstStyle/>
                    <a:p>
                      <a:pPr algn="ctr"/>
                      <a:endParaRPr lang="en-GB" b="1"/>
                    </a:p>
                  </a:txBody>
                  <a:tcPr/>
                </a:tc>
                <a:tc hMerge="1">
                  <a:txBody>
                    <a:bodyPr/>
                    <a:lstStyle/>
                    <a:p>
                      <a:pPr algn="ctr"/>
                      <a:endParaRPr lang="en-GB" b="1"/>
                    </a:p>
                  </a:txBody>
                  <a:tcPr>
                    <a:lnL w="19050" cap="flat" cmpd="sng" algn="ctr">
                      <a:solidFill>
                        <a:srgbClr val="0070C0"/>
                      </a:solidFill>
                      <a:prstDash val="solid"/>
                      <a:round/>
                      <a:headEnd type="none" w="med" len="med"/>
                      <a:tailEnd type="none" w="med" len="med"/>
                    </a:lnL>
                  </a:tcPr>
                </a:tc>
                <a:extLst>
                  <a:ext uri="{0D108BD9-81ED-4DB2-BD59-A6C34878D82A}">
                    <a16:rowId xmlns:a16="http://schemas.microsoft.com/office/drawing/2014/main" val="2886489545"/>
                  </a:ext>
                </a:extLst>
              </a:tr>
              <a:tr h="309590">
                <a:tc>
                  <a:txBody>
                    <a:bodyPr/>
                    <a:lstStyle/>
                    <a:p>
                      <a:pPr algn="ctr"/>
                      <a:r>
                        <a:rPr lang="en-GB" sz="1200" b="0">
                          <a:solidFill>
                            <a:srgbClr val="002060"/>
                          </a:solidFill>
                        </a:rPr>
                        <a:t>Strong Start</a:t>
                      </a:r>
                    </a:p>
                  </a:txBody>
                  <a:tcPr>
                    <a:noFill/>
                  </a:tcPr>
                </a:tc>
                <a:tc>
                  <a:txBody>
                    <a:bodyPr/>
                    <a:lstStyle/>
                    <a:p>
                      <a:pPr algn="ctr"/>
                      <a:r>
                        <a:rPr lang="en-GB" sz="1200" b="0">
                          <a:solidFill>
                            <a:srgbClr val="002060"/>
                          </a:solidFill>
                        </a:rPr>
                        <a:t> Manners Matter</a:t>
                      </a:r>
                    </a:p>
                  </a:txBody>
                  <a:tcPr>
                    <a:noFill/>
                  </a:tcPr>
                </a:tc>
                <a:tc>
                  <a:txBody>
                    <a:bodyPr/>
                    <a:lstStyle/>
                    <a:p>
                      <a:pPr algn="ctr"/>
                      <a:r>
                        <a:rPr lang="en-GB" sz="1200" b="0">
                          <a:solidFill>
                            <a:srgbClr val="002060"/>
                          </a:solidFill>
                        </a:rPr>
                        <a:t>Never a Bystander</a:t>
                      </a:r>
                    </a:p>
                  </a:txBody>
                  <a:tcPr>
                    <a:noFill/>
                  </a:tcPr>
                </a:tc>
                <a:extLst>
                  <a:ext uri="{0D108BD9-81ED-4DB2-BD59-A6C34878D82A}">
                    <a16:rowId xmlns:a16="http://schemas.microsoft.com/office/drawing/2014/main" val="435581371"/>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Uniform</a:t>
                      </a:r>
                    </a:p>
                  </a:txBody>
                  <a:tcPr>
                    <a:noFill/>
                  </a:tcPr>
                </a:tc>
                <a:tc>
                  <a:txBody>
                    <a:bodyPr/>
                    <a:lstStyle/>
                    <a:p>
                      <a:pPr algn="ctr"/>
                      <a:r>
                        <a:rPr lang="en-GB" sz="1200" b="0">
                          <a:solidFill>
                            <a:srgbClr val="002060"/>
                          </a:solidFill>
                        </a:rPr>
                        <a:t>Every Lesson, Every Time</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Perfect Punctuality</a:t>
                      </a:r>
                    </a:p>
                  </a:txBody>
                  <a:tcPr>
                    <a:noFill/>
                  </a:tcPr>
                </a:tc>
                <a:extLst>
                  <a:ext uri="{0D108BD9-81ED-4DB2-BD59-A6C34878D82A}">
                    <a16:rowId xmlns:a16="http://schemas.microsoft.com/office/drawing/2014/main" val="2227161159"/>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EGScellent Equipment</a:t>
                      </a:r>
                    </a:p>
                  </a:txBody>
                  <a:tcPr>
                    <a:noFill/>
                  </a:tcPr>
                </a:tc>
                <a:tc>
                  <a:txBody>
                    <a:bodyPr/>
                    <a:lstStyle/>
                    <a:p>
                      <a:pPr algn="ctr"/>
                      <a:r>
                        <a:rPr lang="en-GB" sz="1200" b="0">
                          <a:solidFill>
                            <a:srgbClr val="002060"/>
                          </a:solidFill>
                        </a:rPr>
                        <a:t>Assembly</a:t>
                      </a:r>
                    </a:p>
                  </a:txBody>
                  <a:tcPr>
                    <a:noFill/>
                  </a:tcPr>
                </a:tc>
                <a:tc>
                  <a:txBody>
                    <a:bodyPr/>
                    <a:lstStyle/>
                    <a:p>
                      <a:pPr algn="ctr"/>
                      <a:r>
                        <a:rPr lang="en-GB" sz="1200" b="0">
                          <a:solidFill>
                            <a:srgbClr val="002060"/>
                          </a:solidFill>
                        </a:rPr>
                        <a:t>Line-Up</a:t>
                      </a:r>
                    </a:p>
                  </a:txBody>
                  <a:tcPr>
                    <a:noFill/>
                  </a:tcPr>
                </a:tc>
                <a:extLst>
                  <a:ext uri="{0D108BD9-81ED-4DB2-BD59-A6C34878D82A}">
                    <a16:rowId xmlns:a16="http://schemas.microsoft.com/office/drawing/2014/main" val="579650843"/>
                  </a:ext>
                </a:extLst>
              </a:tr>
              <a:tr h="309590">
                <a:tc>
                  <a:txBody>
                    <a:bodyPr/>
                    <a:lstStyle/>
                    <a:p>
                      <a:pPr algn="ctr"/>
                      <a:r>
                        <a:rPr lang="en-GB" sz="1200" b="0">
                          <a:solidFill>
                            <a:srgbClr val="002060"/>
                          </a:solidFill>
                        </a:rPr>
                        <a:t>Strong Finish</a:t>
                      </a:r>
                    </a:p>
                  </a:txBody>
                  <a:tcPr>
                    <a:noFill/>
                  </a:tcPr>
                </a:tc>
                <a:tc>
                  <a:txBody>
                    <a:bodyPr/>
                    <a:lstStyle/>
                    <a:p>
                      <a:pPr algn="ctr"/>
                      <a:r>
                        <a:rPr lang="en-GB" sz="1200" b="0">
                          <a:solidFill>
                            <a:srgbClr val="002060"/>
                          </a:solidFill>
                        </a:rPr>
                        <a:t>Calm Corridors</a:t>
                      </a:r>
                    </a:p>
                  </a:txBody>
                  <a:tcPr>
                    <a:noFill/>
                  </a:tcPr>
                </a:tc>
                <a:tc>
                  <a:txBody>
                    <a:bodyPr/>
                    <a:lstStyle/>
                    <a:p>
                      <a:pPr algn="ctr"/>
                      <a:r>
                        <a:rPr lang="en-GB" sz="1200" b="0">
                          <a:solidFill>
                            <a:srgbClr val="002060"/>
                          </a:solidFill>
                        </a:rPr>
                        <a:t>Family Lunch</a:t>
                      </a:r>
                    </a:p>
                  </a:txBody>
                  <a:tcPr>
                    <a:noFill/>
                  </a:tcPr>
                </a:tc>
                <a:extLst>
                  <a:ext uri="{0D108BD9-81ED-4DB2-BD59-A6C34878D82A}">
                    <a16:rowId xmlns:a16="http://schemas.microsoft.com/office/drawing/2014/main" val="15307749"/>
                  </a:ext>
                </a:extLst>
              </a:tr>
              <a:tr h="3095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oFill/>
                  </a:tcPr>
                </a:tc>
                <a:tc>
                  <a:txBody>
                    <a:bodyPr/>
                    <a:lstStyle/>
                    <a:p>
                      <a:pPr algn="ctr"/>
                      <a:endParaRPr lang="en-GB" sz="1200" b="0">
                        <a:solidFill>
                          <a:srgbClr val="002060"/>
                        </a:solidFill>
                      </a:endParaRPr>
                    </a:p>
                  </a:txBody>
                  <a:tcPr>
                    <a:noFill/>
                  </a:tcPr>
                </a:tc>
                <a:tc>
                  <a:txBody>
                    <a:bodyPr/>
                    <a:lstStyle/>
                    <a:p>
                      <a:pPr algn="ctr"/>
                      <a:endParaRPr lang="en-GB" sz="1200" b="0">
                        <a:solidFill>
                          <a:srgbClr val="002060"/>
                        </a:solidFill>
                      </a:endParaRPr>
                    </a:p>
                  </a:txBody>
                  <a:tcPr>
                    <a:noFill/>
                  </a:tcPr>
                </a:tc>
                <a:extLst>
                  <a:ext uri="{0D108BD9-81ED-4DB2-BD59-A6C34878D82A}">
                    <a16:rowId xmlns:a16="http://schemas.microsoft.com/office/drawing/2014/main" val="2655976039"/>
                  </a:ext>
                </a:extLst>
              </a:tr>
              <a:tr h="378388">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600" b="1">
                          <a:solidFill>
                            <a:srgbClr val="002060"/>
                          </a:solidFill>
                        </a:rPr>
                        <a:t>Classroom EGSpectations</a:t>
                      </a:r>
                    </a:p>
                  </a:txBody>
                  <a:tcPr anchor="ctr">
                    <a:solidFill>
                      <a:srgbClr val="00B0F0"/>
                    </a:solidFill>
                  </a:tcPr>
                </a:tc>
                <a:tc hMerge="1">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tc hMerge="1">
                  <a:txBody>
                    <a:bodyPr/>
                    <a:lstStyle/>
                    <a:p>
                      <a:pPr algn="ctr"/>
                      <a:endParaRPr lang="en-GB" sz="1200" b="0">
                        <a:solidFill>
                          <a:schemeClr val="bg1"/>
                        </a:solidFill>
                      </a:endParaRPr>
                    </a:p>
                  </a:txBody>
                  <a:tcPr>
                    <a:lnL w="19050" cap="flat" cmpd="sng" algn="ctr">
                      <a:solidFill>
                        <a:srgbClr val="0070C0"/>
                      </a:solidFill>
                      <a:prstDash val="solid"/>
                      <a:round/>
                      <a:headEnd type="none" w="med" len="med"/>
                      <a:tailEnd type="none" w="med" len="med"/>
                    </a:lnL>
                    <a:lnR w="19050" cap="flat" cmpd="sng" algn="ctr">
                      <a:solidFill>
                        <a:srgbClr val="0070C0"/>
                      </a:solidFill>
                      <a:prstDash val="solid"/>
                      <a:round/>
                      <a:headEnd type="none" w="med" len="med"/>
                      <a:tailEnd type="none" w="med" len="med"/>
                    </a:lnR>
                    <a:lnT w="19050" cap="flat" cmpd="sng" algn="ctr">
                      <a:solidFill>
                        <a:srgbClr val="0070C0"/>
                      </a:solidFill>
                      <a:prstDash val="solid"/>
                      <a:round/>
                      <a:headEnd type="none" w="med" len="med"/>
                      <a:tailEnd type="none" w="med" len="med"/>
                    </a:lnT>
                    <a:lnB w="19050" cap="flat" cmpd="sng" algn="ctr">
                      <a:solidFill>
                        <a:srgbClr val="0070C0"/>
                      </a:solidFill>
                      <a:prstDash val="solid"/>
                      <a:round/>
                      <a:headEnd type="none" w="med" len="med"/>
                      <a:tailEnd type="none" w="med" len="med"/>
                    </a:lnB>
                    <a:solidFill>
                      <a:srgbClr val="002060"/>
                    </a:solidFill>
                  </a:tcPr>
                </a:tc>
                <a:extLst>
                  <a:ext uri="{0D108BD9-81ED-4DB2-BD59-A6C34878D82A}">
                    <a16:rowId xmlns:a16="http://schemas.microsoft.com/office/drawing/2014/main" val="1052376065"/>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First Five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Learning Objective Annotations</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Solo and Silent</a:t>
                      </a:r>
                    </a:p>
                  </a:txBody>
                  <a:tcPr anchor="ctr">
                    <a:noFill/>
                  </a:tcPr>
                </a:tc>
                <a:extLst>
                  <a:ext uri="{0D108BD9-81ED-4DB2-BD59-A6C34878D82A}">
                    <a16:rowId xmlns:a16="http://schemas.microsoft.com/office/drawing/2014/main" val="2128083537"/>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Choral Response</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TRACK</a:t>
                      </a:r>
                    </a:p>
                  </a:txBody>
                  <a:tcPr anchor="c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Final Five</a:t>
                      </a:r>
                    </a:p>
                  </a:txBody>
                  <a:tcPr anchor="ctr">
                    <a:noFill/>
                  </a:tcPr>
                </a:tc>
                <a:extLst>
                  <a:ext uri="{0D108BD9-81ED-4DB2-BD59-A6C34878D82A}">
                    <a16:rowId xmlns:a16="http://schemas.microsoft.com/office/drawing/2014/main" val="3255338650"/>
                  </a:ext>
                </a:extLst>
              </a:tr>
              <a:tr h="30959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Everybody Writes</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Say It Again, Better</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Say</a:t>
                      </a:r>
                    </a:p>
                  </a:txBody>
                  <a:tcPr>
                    <a:noFill/>
                  </a:tcPr>
                </a:tc>
                <a:extLst>
                  <a:ext uri="{0D108BD9-81ED-4DB2-BD59-A6C34878D82A}">
                    <a16:rowId xmlns:a16="http://schemas.microsoft.com/office/drawing/2014/main" val="3126749985"/>
                  </a:ext>
                </a:extLst>
              </a:tr>
              <a:tr h="51598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I Say, You Spell</a:t>
                      </a:r>
                    </a:p>
                  </a:txBody>
                  <a:tcP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200" b="0">
                          <a:solidFill>
                            <a:srgbClr val="002060"/>
                          </a:solidFill>
                        </a:rPr>
                        <a:t>Turn and Talk</a:t>
                      </a:r>
                    </a:p>
                  </a:txBody>
                  <a:tcPr>
                    <a:noFill/>
                  </a:tcPr>
                </a:tc>
                <a:tc>
                  <a:txBody>
                    <a:bodyPr/>
                    <a:lstStyle/>
                    <a:p>
                      <a:pPr algn="ctr"/>
                      <a:r>
                        <a:rPr lang="en-GB" sz="1200" b="0">
                          <a:solidFill>
                            <a:srgbClr val="002060"/>
                          </a:solidFill>
                        </a:rPr>
                        <a:t>Check for Understanding</a:t>
                      </a:r>
                    </a:p>
                    <a:p>
                      <a:pPr algn="ctr"/>
                      <a:r>
                        <a:rPr lang="en-GB" sz="1200" b="0">
                          <a:solidFill>
                            <a:srgbClr val="002060"/>
                          </a:solidFill>
                        </a:rPr>
                        <a:t>(MWBs, Cold Call, No </a:t>
                      </a:r>
                      <a:r>
                        <a:rPr lang="en-GB" sz="1200" b="0" err="1">
                          <a:solidFill>
                            <a:srgbClr val="002060"/>
                          </a:solidFill>
                        </a:rPr>
                        <a:t>Opt</a:t>
                      </a:r>
                      <a:r>
                        <a:rPr lang="en-GB" sz="1200" b="0">
                          <a:solidFill>
                            <a:srgbClr val="002060"/>
                          </a:solidFill>
                        </a:rPr>
                        <a:t> Out)</a:t>
                      </a:r>
                    </a:p>
                  </a:txBody>
                  <a:tcPr>
                    <a:noFill/>
                  </a:tcPr>
                </a:tc>
                <a:extLst>
                  <a:ext uri="{0D108BD9-81ED-4DB2-BD59-A6C34878D82A}">
                    <a16:rowId xmlns:a16="http://schemas.microsoft.com/office/drawing/2014/main" val="2238975745"/>
                  </a:ext>
                </a:extLst>
              </a:tr>
            </a:tbl>
          </a:graphicData>
        </a:graphic>
      </p:graphicFrame>
    </p:spTree>
    <p:extLst>
      <p:ext uri="{BB962C8B-B14F-4D97-AF65-F5344CB8AC3E}">
        <p14:creationId xmlns:p14="http://schemas.microsoft.com/office/powerpoint/2010/main" val="1484398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153D3B-9ADA-CFBA-2876-31F71EB9DAE3}"/>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a:extLst>
              <a:ext uri="{FF2B5EF4-FFF2-40B4-BE49-F238E27FC236}">
                <a16:creationId xmlns:a16="http://schemas.microsoft.com/office/drawing/2014/main" id="{BEA5A311-99A5-9C53-754C-6A34293C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DF866ADC-C5DB-22D3-969A-4198413C96CC}"/>
              </a:ext>
            </a:extLst>
          </p:cNvPr>
          <p:cNvSpPr txBox="1"/>
          <p:nvPr/>
        </p:nvSpPr>
        <p:spPr>
          <a:xfrm>
            <a:off x="1462503" y="6116490"/>
            <a:ext cx="8770917" cy="338554"/>
          </a:xfrm>
          <a:prstGeom prst="rect">
            <a:avLst/>
          </a:prstGeom>
          <a:noFill/>
        </p:spPr>
        <p:txBody>
          <a:bodyPr wrap="square" rtlCol="0">
            <a:spAutoFit/>
          </a:bodyPr>
          <a:lstStyle/>
          <a:p>
            <a:r>
              <a:rPr lang="en-GB" sz="1600" b="1" dirty="0">
                <a:solidFill>
                  <a:srgbClr val="002060"/>
                </a:solidFill>
              </a:rPr>
              <a:t>Ellis Guilford School: </a:t>
            </a:r>
            <a:r>
              <a:rPr lang="en-GB" sz="1600" dirty="0">
                <a:solidFill>
                  <a:srgbClr val="002060"/>
                </a:solidFill>
              </a:rPr>
              <a:t>Where EGScellence thrives,  and the </a:t>
            </a:r>
            <a:r>
              <a:rPr lang="en-GB" sz="1600" dirty="0" err="1">
                <a:solidFill>
                  <a:srgbClr val="002060"/>
                </a:solidFill>
              </a:rPr>
              <a:t>EGSceptional</a:t>
            </a:r>
            <a:r>
              <a:rPr lang="en-GB" sz="1600" dirty="0">
                <a:solidFill>
                  <a:srgbClr val="002060"/>
                </a:solidFill>
              </a:rPr>
              <a:t> shine</a:t>
            </a:r>
            <a:endParaRPr lang="en-GB" sz="3600" dirty="0">
              <a:solidFill>
                <a:srgbClr val="002060"/>
              </a:solidFill>
            </a:endParaRPr>
          </a:p>
        </p:txBody>
      </p:sp>
      <p:sp>
        <p:nvSpPr>
          <p:cNvPr id="5" name="TextBox 4">
            <a:extLst>
              <a:ext uri="{FF2B5EF4-FFF2-40B4-BE49-F238E27FC236}">
                <a16:creationId xmlns:a16="http://schemas.microsoft.com/office/drawing/2014/main" id="{AE49CF7E-4017-58F6-92EF-11845BA409F3}"/>
              </a:ext>
            </a:extLst>
          </p:cNvPr>
          <p:cNvSpPr txBox="1"/>
          <p:nvPr/>
        </p:nvSpPr>
        <p:spPr>
          <a:xfrm>
            <a:off x="1462503" y="5572949"/>
            <a:ext cx="7123713" cy="523220"/>
          </a:xfrm>
          <a:prstGeom prst="rect">
            <a:avLst/>
          </a:prstGeom>
          <a:noFill/>
        </p:spPr>
        <p:txBody>
          <a:bodyPr wrap="square" rtlCol="0">
            <a:spAutoFit/>
          </a:bodyPr>
          <a:lstStyle/>
          <a:p>
            <a:r>
              <a:rPr lang="en-GB" sz="2800" b="1" dirty="0" err="1">
                <a:solidFill>
                  <a:srgbClr val="002060"/>
                </a:solidFill>
              </a:rPr>
              <a:t>EGSpectations</a:t>
            </a:r>
            <a:r>
              <a:rPr lang="en-GB" sz="2800" b="1" dirty="0">
                <a:solidFill>
                  <a:srgbClr val="002060"/>
                </a:solidFill>
              </a:rPr>
              <a:t> for EGScellence</a:t>
            </a:r>
          </a:p>
        </p:txBody>
      </p:sp>
      <p:sp>
        <p:nvSpPr>
          <p:cNvPr id="6" name="Rectangle: Rounded Corners 5">
            <a:extLst>
              <a:ext uri="{FF2B5EF4-FFF2-40B4-BE49-F238E27FC236}">
                <a16:creationId xmlns:a16="http://schemas.microsoft.com/office/drawing/2014/main" id="{3DC4B5D4-75F0-D818-DE88-4C8021EC3F8B}"/>
              </a:ext>
            </a:extLst>
          </p:cNvPr>
          <p:cNvSpPr/>
          <p:nvPr/>
        </p:nvSpPr>
        <p:spPr>
          <a:xfrm>
            <a:off x="458724" y="402956"/>
            <a:ext cx="11274552" cy="868060"/>
          </a:xfrm>
          <a:prstGeom prst="roundRect">
            <a:avLst/>
          </a:prstGeom>
          <a:solidFill>
            <a:srgbClr val="00B0F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b="1" i="0">
              <a:solidFill>
                <a:srgbClr val="424242"/>
              </a:solidFill>
              <a:effectLst/>
              <a:latin typeface="Segoe Sans"/>
            </a:endParaRPr>
          </a:p>
          <a:p>
            <a:pPr algn="ctr"/>
            <a:r>
              <a:rPr lang="en-GB" sz="4000" b="1">
                <a:solidFill>
                  <a:srgbClr val="002060"/>
                </a:solidFill>
              </a:rPr>
              <a:t>How You Can Support Our </a:t>
            </a:r>
            <a:r>
              <a:rPr lang="en-GB" sz="4000" b="1" err="1">
                <a:solidFill>
                  <a:srgbClr val="002060"/>
                </a:solidFill>
              </a:rPr>
              <a:t>EGSpectations</a:t>
            </a:r>
            <a:endParaRPr lang="en-GB" sz="4000" b="1">
              <a:solidFill>
                <a:srgbClr val="002060"/>
              </a:solidFill>
            </a:endParaRPr>
          </a:p>
          <a:p>
            <a:pPr algn="ctr"/>
            <a:endParaRPr lang="en-GB" sz="4000" b="1">
              <a:solidFill>
                <a:srgbClr val="002060"/>
              </a:solidFill>
            </a:endParaRPr>
          </a:p>
        </p:txBody>
      </p:sp>
      <p:sp>
        <p:nvSpPr>
          <p:cNvPr id="8" name="TextBox 7">
            <a:extLst>
              <a:ext uri="{FF2B5EF4-FFF2-40B4-BE49-F238E27FC236}">
                <a16:creationId xmlns:a16="http://schemas.microsoft.com/office/drawing/2014/main" id="{0D273DB3-A766-853A-8C2D-F75F24507BF2}"/>
              </a:ext>
            </a:extLst>
          </p:cNvPr>
          <p:cNvSpPr txBox="1"/>
          <p:nvPr/>
        </p:nvSpPr>
        <p:spPr>
          <a:xfrm>
            <a:off x="473471" y="1371502"/>
            <a:ext cx="11175492" cy="4154984"/>
          </a:xfrm>
          <a:prstGeom prst="rect">
            <a:avLst/>
          </a:prstGeom>
          <a:noFill/>
        </p:spPr>
        <p:txBody>
          <a:bodyPr wrap="square">
            <a:spAutoFit/>
          </a:bodyPr>
          <a:lstStyle/>
          <a:p>
            <a:pPr algn="l"/>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Check uniform and equipment daily</a:t>
            </a:r>
            <a:r>
              <a:rPr lang="en-GB" sz="2400" b="0" i="0">
                <a:solidFill>
                  <a:srgbClr val="002060"/>
                </a:solidFill>
                <a:effectLst/>
                <a:latin typeface="+mj-lt"/>
              </a:rPr>
              <a:t> – Help your child feel prepared and confident.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Encourage positive routines</a:t>
            </a:r>
            <a:r>
              <a:rPr lang="en-GB" sz="2400" b="0" i="0">
                <a:solidFill>
                  <a:srgbClr val="002060"/>
                </a:solidFill>
                <a:effectLst/>
                <a:latin typeface="+mj-lt"/>
              </a:rPr>
              <a:t> – Good sleep, punctuality, and calm mornings make a big difference.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Celebrate effort and kindness</a:t>
            </a:r>
            <a:r>
              <a:rPr lang="en-GB" sz="2400" b="0" i="0">
                <a:solidFill>
                  <a:srgbClr val="002060"/>
                </a:solidFill>
                <a:effectLst/>
                <a:latin typeface="+mj-lt"/>
              </a:rPr>
              <a:t> – Praise behaviours that reflect </a:t>
            </a:r>
            <a:r>
              <a:rPr lang="en-GB" sz="2400" b="0" i="0" err="1">
                <a:solidFill>
                  <a:srgbClr val="002060"/>
                </a:solidFill>
                <a:effectLst/>
                <a:latin typeface="+mj-lt"/>
              </a:rPr>
              <a:t>EGSpectations</a:t>
            </a:r>
            <a:r>
              <a:rPr lang="en-GB" sz="2400" b="0" i="0">
                <a:solidFill>
                  <a:srgbClr val="002060"/>
                </a:solidFill>
                <a:effectLst/>
                <a:latin typeface="+mj-lt"/>
              </a:rPr>
              <a:t>.</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r>
              <a:rPr lang="en-GB" sz="2400" b="1" i="0">
                <a:solidFill>
                  <a:srgbClr val="002060"/>
                </a:solidFill>
                <a:effectLst/>
                <a:latin typeface="+mj-lt"/>
              </a:rPr>
              <a:t>Stay in touch</a:t>
            </a:r>
            <a:r>
              <a:rPr lang="en-GB" sz="2400" b="0" i="0">
                <a:solidFill>
                  <a:srgbClr val="002060"/>
                </a:solidFill>
                <a:effectLst/>
                <a:latin typeface="+mj-lt"/>
              </a:rPr>
              <a:t> – Let us know if your child needs support with any aspect of school life.</a:t>
            </a:r>
          </a:p>
          <a:p>
            <a:pPr marL="457200" indent="-457200" algn="l">
              <a:buFont typeface="Arial" panose="020B0604020202020204" pitchFamily="34" charset="0"/>
              <a:buChar char="•"/>
            </a:pPr>
            <a:endParaRPr lang="en-GB" sz="2400" b="0" i="0">
              <a:solidFill>
                <a:srgbClr val="002060"/>
              </a:solidFill>
              <a:effectLst/>
              <a:latin typeface="+mj-lt"/>
            </a:endParaRPr>
          </a:p>
          <a:p>
            <a:pPr marL="457200" indent="-457200" algn="l">
              <a:buFont typeface="Arial" panose="020B0604020202020204" pitchFamily="34" charset="0"/>
              <a:buChar char="•"/>
            </a:pPr>
            <a:endParaRPr lang="en-GB" sz="2400" b="0" i="0">
              <a:solidFill>
                <a:srgbClr val="002060"/>
              </a:solidFill>
              <a:effectLst/>
              <a:latin typeface="+mj-l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275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378968" y="1001315"/>
            <a:ext cx="4321048"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r>
              <a:rPr lang="en-GB" dirty="0"/>
              <a:t>Reminders:</a:t>
            </a:r>
          </a:p>
          <a:p>
            <a:pPr lvl="1"/>
            <a:r>
              <a:rPr lang="en-GB" dirty="0"/>
              <a:t>Blazers must worn around the school</a:t>
            </a:r>
          </a:p>
          <a:p>
            <a:pPr lvl="1"/>
            <a:r>
              <a:rPr lang="en-GB" dirty="0"/>
              <a:t>No hoodies</a:t>
            </a:r>
          </a:p>
          <a:p>
            <a:pPr lvl="1"/>
            <a:r>
              <a:rPr lang="en-GB" dirty="0"/>
              <a:t>Black polishable shoes</a:t>
            </a:r>
          </a:p>
          <a:p>
            <a:pPr lvl="1"/>
            <a:r>
              <a:rPr lang="en-GB" dirty="0"/>
              <a:t>Grey Skirts/shorts – knee length or just above the knee</a:t>
            </a:r>
          </a:p>
          <a:p>
            <a:pPr lvl="1"/>
            <a:r>
              <a:rPr lang="en-GB" dirty="0"/>
              <a:t>Jumper – Optional – must only be worn </a:t>
            </a:r>
            <a:r>
              <a:rPr lang="en-GB" b="1" dirty="0"/>
              <a:t>with </a:t>
            </a:r>
            <a:r>
              <a:rPr lang="en-GB" dirty="0"/>
              <a:t>a blazer</a:t>
            </a:r>
          </a:p>
          <a:p>
            <a:endParaRPr lang="en-GB" dirty="0"/>
          </a:p>
        </p:txBody>
      </p:sp>
      <p:sp>
        <p:nvSpPr>
          <p:cNvPr id="3" name="TextBox 2">
            <a:extLst>
              <a:ext uri="{FF2B5EF4-FFF2-40B4-BE49-F238E27FC236}">
                <a16:creationId xmlns:a16="http://schemas.microsoft.com/office/drawing/2014/main" id="{94439C72-0A52-B82C-6FA8-EE0F7FE10D28}"/>
              </a:ext>
            </a:extLst>
          </p:cNvPr>
          <p:cNvSpPr txBox="1"/>
          <p:nvPr/>
        </p:nvSpPr>
        <p:spPr>
          <a:xfrm>
            <a:off x="991108" y="313978"/>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Uniform</a:t>
            </a:r>
          </a:p>
        </p:txBody>
      </p:sp>
      <p:pic>
        <p:nvPicPr>
          <p:cNvPr id="7" name="Picture 6">
            <a:extLst>
              <a:ext uri="{FF2B5EF4-FFF2-40B4-BE49-F238E27FC236}">
                <a16:creationId xmlns:a16="http://schemas.microsoft.com/office/drawing/2014/main" id="{18FDC0DF-9E91-321B-C7A0-27AC5C652139}"/>
              </a:ext>
            </a:extLst>
          </p:cNvPr>
          <p:cNvPicPr>
            <a:picLocks noChangeAspect="1"/>
          </p:cNvPicPr>
          <p:nvPr/>
        </p:nvPicPr>
        <p:blipFill>
          <a:blip r:embed="rId3"/>
          <a:stretch>
            <a:fillRect/>
          </a:stretch>
        </p:blipFill>
        <p:spPr>
          <a:xfrm>
            <a:off x="5869024" y="1436467"/>
            <a:ext cx="4020111" cy="4420217"/>
          </a:xfrm>
          <a:prstGeom prst="rect">
            <a:avLst/>
          </a:prstGeom>
        </p:spPr>
      </p:pic>
    </p:spTree>
    <p:extLst>
      <p:ext uri="{BB962C8B-B14F-4D97-AF65-F5344CB8AC3E}">
        <p14:creationId xmlns:p14="http://schemas.microsoft.com/office/powerpoint/2010/main" val="1579842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err="1">
                <a:ln>
                  <a:noFill/>
                </a:ln>
                <a:solidFill>
                  <a:srgbClr val="002060"/>
                </a:solidFill>
                <a:effectLst/>
                <a:uLnTx/>
                <a:uFillTx/>
                <a:latin typeface="Aptos" panose="02110004020202020204"/>
                <a:ea typeface="+mn-ea"/>
                <a:cs typeface="+mn-cs"/>
              </a:rPr>
              <a:t>EGScellent</a:t>
            </a:r>
            <a:r>
              <a:rPr kumimoji="0" lang="en-GB" sz="5400" b="1" i="0" u="none" strike="noStrike" kern="1200" cap="none" spc="0" normalizeH="0" baseline="0" noProof="0" dirty="0">
                <a:ln>
                  <a:noFill/>
                </a:ln>
                <a:solidFill>
                  <a:srgbClr val="002060"/>
                </a:solidFill>
                <a:effectLst/>
                <a:uLnTx/>
                <a:uFillTx/>
                <a:latin typeface="Aptos" panose="02110004020202020204"/>
                <a:ea typeface="+mn-ea"/>
                <a:cs typeface="+mn-cs"/>
              </a:rPr>
              <a:t> Equipment</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406400" y="1226988"/>
            <a:ext cx="97917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a:p>
            <a:endParaRPr lang="en-GB" dirty="0"/>
          </a:p>
        </p:txBody>
      </p:sp>
      <p:sp>
        <p:nvSpPr>
          <p:cNvPr id="3" name="TextBox 2">
            <a:extLst>
              <a:ext uri="{FF2B5EF4-FFF2-40B4-BE49-F238E27FC236}">
                <a16:creationId xmlns:a16="http://schemas.microsoft.com/office/drawing/2014/main" id="{12ADF4E1-26AF-3195-C25F-EDB0427CEC71}"/>
              </a:ext>
            </a:extLst>
          </p:cNvPr>
          <p:cNvSpPr txBox="1"/>
          <p:nvPr/>
        </p:nvSpPr>
        <p:spPr>
          <a:xfrm>
            <a:off x="458724" y="1681096"/>
            <a:ext cx="11274552" cy="2554545"/>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Bring </a:t>
            </a:r>
            <a:r>
              <a:rPr lang="en-GB" sz="2000" b="1" dirty="0">
                <a:solidFill>
                  <a:srgbClr val="002060"/>
                </a:solidFill>
                <a:latin typeface="Calibri"/>
                <a:ea typeface="Calibri"/>
                <a:cs typeface="Calibri"/>
              </a:rPr>
              <a:t>a</a:t>
            </a:r>
            <a:r>
              <a:rPr kumimoji="0" lang="en-GB" sz="2000" b="1" i="0" u="none" strike="noStrike" kern="1200" cap="none" spc="0" normalizeH="0" baseline="0" noProof="0" dirty="0">
                <a:ln>
                  <a:noFill/>
                </a:ln>
                <a:solidFill>
                  <a:srgbClr val="002060"/>
                </a:solidFill>
                <a:effectLst/>
                <a:uLnTx/>
                <a:uFillTx/>
                <a:latin typeface="Calibri"/>
                <a:ea typeface="Calibri"/>
                <a:cs typeface="Calibri"/>
              </a:rPr>
              <a:t> school bag</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Make sure it’s big enough to carry everything you need, including your knowledge organiser.</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dirty="0">
                <a:ln>
                  <a:noFill/>
                </a:ln>
                <a:solidFill>
                  <a:srgbClr val="002060"/>
                </a:solidFill>
                <a:effectLst/>
                <a:uLnTx/>
                <a:uFillTx/>
                <a:latin typeface="Calibri"/>
                <a:ea typeface="Calibri"/>
                <a:cs typeface="Calibri"/>
              </a:rPr>
              <a:t>Keep your knowledge organiser safe</a:t>
            </a:r>
            <a:r>
              <a:rPr kumimoji="0" lang="en-GB" sz="2000" b="0" i="0" u="none" strike="noStrike" kern="1200" cap="none" spc="0" normalizeH="0" baseline="0" noProof="0" dirty="0">
                <a:ln>
                  <a:noFill/>
                </a:ln>
                <a:solidFill>
                  <a:srgbClr val="002060"/>
                </a:solidFill>
                <a:effectLst/>
                <a:uLnTx/>
                <a:uFillTx/>
                <a:latin typeface="Calibri"/>
                <a:ea typeface="Calibri"/>
                <a:cs typeface="Calibri"/>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a:ea typeface="Calibri"/>
                <a:cs typeface="Calibri"/>
              </a:rPr>
              <a:t>It should be stored in a plastic wallet to protect it.</a:t>
            </a:r>
          </a:p>
          <a:p>
            <a:pPr marL="0" marR="0" lvl="0" indent="0" algn="l" defTabSz="914400" rtl="0" eaLnBrk="1" fontAlgn="auto" latinLnBrk="0" hangingPunct="1">
              <a:lnSpc>
                <a:spcPct val="100000"/>
              </a:lnSpc>
              <a:spcBef>
                <a:spcPts val="0"/>
              </a:spcBef>
              <a:spcAft>
                <a:spcPts val="0"/>
              </a:spcAft>
              <a:buClrTx/>
              <a:buSzTx/>
              <a:buFontTx/>
              <a:buAutoNum type="arabicPeriod"/>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AutoNum type="arabicPeriod"/>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Have your pencil case ready</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a:t>
            </a:r>
            <a:b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Your pencil case should include:</a:t>
            </a:r>
            <a:endParaRPr kumimoji="0" lang="en-GB" sz="20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 name="TextBox 5">
            <a:extLst>
              <a:ext uri="{FF2B5EF4-FFF2-40B4-BE49-F238E27FC236}">
                <a16:creationId xmlns:a16="http://schemas.microsoft.com/office/drawing/2014/main" id="{CF53AC12-1CF8-D781-12F0-B717B01D10F1}"/>
              </a:ext>
            </a:extLst>
          </p:cNvPr>
          <p:cNvSpPr txBox="1"/>
          <p:nvPr/>
        </p:nvSpPr>
        <p:spPr>
          <a:xfrm>
            <a:off x="511048" y="4345472"/>
            <a:ext cx="9218676" cy="1027082"/>
          </a:xfrm>
          <a:prstGeom prst="rect">
            <a:avLst/>
          </a:prstGeom>
          <a:noFill/>
        </p:spPr>
        <p:txBody>
          <a:bodyPr wrap="square" lIns="91440" tIns="45720" rIns="91440" bIns="45720" numCol="2" anchor="t">
            <a:spAutoFit/>
          </a:bodyPr>
          <a:lstStyle/>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Black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note-taking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Blue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independent work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Green pens</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feedback</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Pencil</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drawing</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Eraser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corrections</a:t>
            </a:r>
          </a:p>
          <a:p>
            <a:pPr marL="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000" b="1"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Ruler</a:t>
            </a:r>
            <a:r>
              <a:rPr kumimoji="0" lang="en-GB" sz="20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 for neat lines</a:t>
            </a:r>
          </a:p>
        </p:txBody>
      </p:sp>
      <p:pic>
        <p:nvPicPr>
          <p:cNvPr id="7" name="Picture 6">
            <a:extLst>
              <a:ext uri="{FF2B5EF4-FFF2-40B4-BE49-F238E27FC236}">
                <a16:creationId xmlns:a16="http://schemas.microsoft.com/office/drawing/2014/main" id="{7EBB9C29-9549-2106-CDAE-3499976E180E}"/>
              </a:ext>
            </a:extLst>
          </p:cNvPr>
          <p:cNvPicPr>
            <a:picLocks noChangeAspect="1"/>
          </p:cNvPicPr>
          <p:nvPr/>
        </p:nvPicPr>
        <p:blipFill>
          <a:blip r:embed="rId3"/>
          <a:stretch>
            <a:fillRect/>
          </a:stretch>
        </p:blipFill>
        <p:spPr>
          <a:xfrm>
            <a:off x="8631936" y="2585000"/>
            <a:ext cx="3153664" cy="3908387"/>
          </a:xfrm>
          <a:prstGeom prst="rect">
            <a:avLst/>
          </a:prstGeom>
        </p:spPr>
      </p:pic>
    </p:spTree>
    <p:extLst>
      <p:ext uri="{BB962C8B-B14F-4D97-AF65-F5344CB8AC3E}">
        <p14:creationId xmlns:p14="http://schemas.microsoft.com/office/powerpoint/2010/main" val="2542915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3108960" y="804535"/>
            <a:ext cx="8059102" cy="769441"/>
          </a:xfrm>
          <a:prstGeom prst="rect">
            <a:avLst/>
          </a:prstGeom>
          <a:noFill/>
        </p:spPr>
        <p:txBody>
          <a:bodyPr wrap="square">
            <a:spAutoFit/>
          </a:bodyPr>
          <a:lstStyle/>
          <a:p>
            <a:r>
              <a:rPr lang="en-GB" sz="3200">
                <a:solidFill>
                  <a:srgbClr val="002060"/>
                </a:solidFill>
              </a:rPr>
              <a:t>📊 </a:t>
            </a:r>
            <a:r>
              <a:rPr lang="en-GB" sz="4400" b="1" i="0">
                <a:solidFill>
                  <a:srgbClr val="002060"/>
                </a:solidFill>
                <a:effectLst/>
                <a:latin typeface="Segoe Sans"/>
              </a:rPr>
              <a:t>Assessments</a:t>
            </a:r>
          </a:p>
        </p:txBody>
      </p:sp>
      <p:sp>
        <p:nvSpPr>
          <p:cNvPr id="5" name="TextBox 4">
            <a:extLst>
              <a:ext uri="{FF2B5EF4-FFF2-40B4-BE49-F238E27FC236}">
                <a16:creationId xmlns:a16="http://schemas.microsoft.com/office/drawing/2014/main" id="{DDD7C31A-D21D-9C5E-2D0C-41F69C9D6343}"/>
              </a:ext>
            </a:extLst>
          </p:cNvPr>
          <p:cNvSpPr txBox="1"/>
          <p:nvPr/>
        </p:nvSpPr>
        <p:spPr>
          <a:xfrm>
            <a:off x="617220" y="1987749"/>
            <a:ext cx="10287000" cy="3416320"/>
          </a:xfrm>
          <a:prstGeom prst="rect">
            <a:avLst/>
          </a:prstGeom>
          <a:noFill/>
        </p:spPr>
        <p:txBody>
          <a:bodyPr wrap="square">
            <a:spAutoFit/>
          </a:bodyPr>
          <a:lstStyle/>
          <a:p>
            <a:pPr marL="342900" indent="-342900" algn="l">
              <a:buFont typeface="Arial" panose="020B0604020202020204" pitchFamily="34" charset="0"/>
              <a:buChar char="•"/>
            </a:pPr>
            <a:r>
              <a:rPr lang="en-GB" sz="2400" b="0" i="0">
                <a:solidFill>
                  <a:srgbClr val="002060"/>
                </a:solidFill>
                <a:effectLst/>
              </a:rPr>
              <a:t>Your child will be regularly assessed in all subject areas – this is to monitor </a:t>
            </a:r>
            <a:r>
              <a:rPr lang="en-GB" sz="2400">
                <a:solidFill>
                  <a:srgbClr val="002060"/>
                </a:solidFill>
              </a:rPr>
              <a:t>their</a:t>
            </a:r>
            <a:r>
              <a:rPr lang="en-GB" sz="2400" b="0" i="0">
                <a:solidFill>
                  <a:srgbClr val="002060"/>
                </a:solidFill>
                <a:effectLst/>
              </a:rPr>
              <a:t> progress and provide additional intervention if needed.</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track their progress after each assessment.</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b="0" i="0">
                <a:solidFill>
                  <a:srgbClr val="002060"/>
                </a:solidFill>
                <a:effectLst/>
              </a:rPr>
              <a:t>The children will have Common Trust Assessments (previously known as PPEs):</a:t>
            </a:r>
          </a:p>
          <a:p>
            <a:pPr marL="800100" lvl="1" indent="-342900">
              <a:buFont typeface="Arial" panose="020B0604020202020204" pitchFamily="34" charset="0"/>
              <a:buChar char="•"/>
            </a:pPr>
            <a:r>
              <a:rPr lang="en-GB" sz="2400">
                <a:solidFill>
                  <a:srgbClr val="002060"/>
                </a:solidFill>
              </a:rPr>
              <a:t>Year 7 -10: Summer Term 2026</a:t>
            </a:r>
          </a:p>
          <a:p>
            <a:pPr marL="800100" lvl="1" indent="-342900">
              <a:buFont typeface="Arial" panose="020B0604020202020204" pitchFamily="34" charset="0"/>
              <a:buChar char="•"/>
            </a:pPr>
            <a:r>
              <a:rPr lang="en-GB" sz="2400" b="0" i="0">
                <a:solidFill>
                  <a:srgbClr val="002060"/>
                </a:solidFill>
                <a:effectLst/>
              </a:rPr>
              <a:t>Year 11: January 2026*</a:t>
            </a:r>
          </a:p>
        </p:txBody>
      </p:sp>
    </p:spTree>
    <p:extLst>
      <p:ext uri="{BB962C8B-B14F-4D97-AF65-F5344CB8AC3E}">
        <p14:creationId xmlns:p14="http://schemas.microsoft.com/office/powerpoint/2010/main" val="2537162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E38D26-64D8-C955-6520-F27E9933D08A}"/>
              </a:ext>
            </a:extLst>
          </p:cNvPr>
          <p:cNvSpPr txBox="1"/>
          <p:nvPr/>
        </p:nvSpPr>
        <p:spPr>
          <a:xfrm>
            <a:off x="2286000" y="518785"/>
            <a:ext cx="8059102" cy="769441"/>
          </a:xfrm>
          <a:prstGeom prst="rect">
            <a:avLst/>
          </a:prstGeom>
          <a:noFill/>
        </p:spPr>
        <p:txBody>
          <a:bodyPr wrap="square">
            <a:spAutoFit/>
          </a:bodyPr>
          <a:lstStyle/>
          <a:p>
            <a:r>
              <a:rPr lang="en-GB" sz="3600">
                <a:solidFill>
                  <a:srgbClr val="002060"/>
                </a:solidFill>
              </a:rPr>
              <a:t>🧠 </a:t>
            </a:r>
            <a:r>
              <a:rPr lang="en-GB" sz="4400" b="1" i="0">
                <a:solidFill>
                  <a:srgbClr val="002060"/>
                </a:solidFill>
                <a:effectLst/>
                <a:latin typeface="Segoe Sans"/>
              </a:rPr>
              <a:t>Year 8/9 Homework </a:t>
            </a:r>
          </a:p>
        </p:txBody>
      </p:sp>
      <p:sp>
        <p:nvSpPr>
          <p:cNvPr id="2" name="TextBox 1">
            <a:extLst>
              <a:ext uri="{FF2B5EF4-FFF2-40B4-BE49-F238E27FC236}">
                <a16:creationId xmlns:a16="http://schemas.microsoft.com/office/drawing/2014/main" id="{2B6CF18D-CACE-14B0-469C-A35566792F8D}"/>
              </a:ext>
            </a:extLst>
          </p:cNvPr>
          <p:cNvSpPr txBox="1"/>
          <p:nvPr/>
        </p:nvSpPr>
        <p:spPr>
          <a:xfrm>
            <a:off x="560070" y="1713429"/>
            <a:ext cx="10287000" cy="4647426"/>
          </a:xfrm>
          <a:prstGeom prst="rect">
            <a:avLst/>
          </a:prstGeom>
          <a:noFill/>
        </p:spPr>
        <p:txBody>
          <a:bodyPr wrap="square">
            <a:spAutoFit/>
          </a:bodyPr>
          <a:lstStyle/>
          <a:p>
            <a:pPr marL="342900" indent="-342900" algn="l">
              <a:buFont typeface="Arial" panose="020B0604020202020204" pitchFamily="34" charset="0"/>
              <a:buChar char="•"/>
            </a:pPr>
            <a:r>
              <a:rPr lang="en-GB" sz="2400">
                <a:solidFill>
                  <a:srgbClr val="002060"/>
                </a:solidFill>
              </a:rPr>
              <a:t>The children</a:t>
            </a:r>
            <a:r>
              <a:rPr lang="en-GB" sz="2400" b="0" i="0">
                <a:solidFill>
                  <a:srgbClr val="002060"/>
                </a:solidFill>
                <a:effectLst/>
              </a:rPr>
              <a:t> will be set homework on a weekly basis.</a:t>
            </a:r>
          </a:p>
          <a:p>
            <a:pPr marL="342900" indent="-342900" algn="l">
              <a:buFont typeface="Arial" panose="020B0604020202020204" pitchFamily="34" charset="0"/>
              <a:buChar char="•"/>
            </a:pPr>
            <a:endParaRPr lang="en-GB" sz="2400">
              <a:solidFill>
                <a:srgbClr val="002060"/>
              </a:solidFill>
            </a:endParaRPr>
          </a:p>
          <a:p>
            <a:pPr marL="342900" indent="-342900" algn="l">
              <a:buFont typeface="Arial" panose="020B0604020202020204" pitchFamily="34" charset="0"/>
              <a:buChar char="•"/>
            </a:pPr>
            <a:r>
              <a:rPr lang="en-GB" sz="2400">
                <a:solidFill>
                  <a:srgbClr val="002060"/>
                </a:solidFill>
              </a:rPr>
              <a:t>For the first half-term (up until October), it will be </a:t>
            </a:r>
            <a:r>
              <a:rPr lang="en-GB" sz="2400" err="1">
                <a:solidFill>
                  <a:srgbClr val="002060"/>
                </a:solidFill>
              </a:rPr>
              <a:t>Sparx</a:t>
            </a:r>
            <a:r>
              <a:rPr lang="en-GB" sz="2400">
                <a:solidFill>
                  <a:srgbClr val="002060"/>
                </a:solidFill>
              </a:rPr>
              <a:t> Maths and </a:t>
            </a:r>
            <a:r>
              <a:rPr lang="en-GB" sz="2400" err="1">
                <a:solidFill>
                  <a:srgbClr val="002060"/>
                </a:solidFill>
              </a:rPr>
              <a:t>Sparx</a:t>
            </a:r>
            <a:r>
              <a:rPr lang="en-GB" sz="2400">
                <a:solidFill>
                  <a:srgbClr val="002060"/>
                </a:solidFill>
              </a:rPr>
              <a:t> Reader only. </a:t>
            </a:r>
          </a:p>
          <a:p>
            <a:pPr algn="l"/>
            <a:endParaRPr lang="en-GB" sz="2400" b="0" i="0">
              <a:solidFill>
                <a:srgbClr val="002060"/>
              </a:solidFill>
              <a:effectLst/>
            </a:endParaRPr>
          </a:p>
          <a:p>
            <a:pPr marL="342900" indent="-342900" algn="l">
              <a:buFont typeface="Arial" panose="020B0604020202020204" pitchFamily="34" charset="0"/>
              <a:buChar char="•"/>
            </a:pPr>
            <a:r>
              <a:rPr lang="en-GB" sz="2400">
                <a:solidFill>
                  <a:srgbClr val="002060"/>
                </a:solidFill>
              </a:rPr>
              <a:t>After October half-term, all subjects will introduce knowledge quizzes.  </a:t>
            </a:r>
          </a:p>
          <a:p>
            <a:pPr marL="342900" indent="-342900" algn="l">
              <a:buFont typeface="Arial" panose="020B0604020202020204" pitchFamily="34" charset="0"/>
              <a:buChar char="•"/>
            </a:pPr>
            <a:endParaRPr lang="en-GB" sz="2400" b="0" i="0">
              <a:solidFill>
                <a:srgbClr val="002060"/>
              </a:solidFill>
              <a:effectLst/>
            </a:endParaRPr>
          </a:p>
          <a:p>
            <a:pPr marL="342900" indent="-342900" algn="l">
              <a:buFont typeface="Arial" panose="020B0604020202020204" pitchFamily="34" charset="0"/>
              <a:buChar char="•"/>
            </a:pPr>
            <a:r>
              <a:rPr lang="en-GB" sz="2400">
                <a:solidFill>
                  <a:srgbClr val="002060"/>
                </a:solidFill>
                <a:highlight>
                  <a:srgbClr val="00FFFF"/>
                </a:highlight>
              </a:rPr>
              <a:t>Homework will be set from Monday 8</a:t>
            </a:r>
            <a:r>
              <a:rPr lang="en-GB" sz="2400" baseline="30000">
                <a:solidFill>
                  <a:srgbClr val="002060"/>
                </a:solidFill>
                <a:highlight>
                  <a:srgbClr val="00FFFF"/>
                </a:highlight>
              </a:rPr>
              <a:t>th</a:t>
            </a:r>
            <a:r>
              <a:rPr lang="en-GB" sz="2400">
                <a:solidFill>
                  <a:srgbClr val="002060"/>
                </a:solidFill>
                <a:highlight>
                  <a:srgbClr val="00FFFF"/>
                </a:highlight>
              </a:rPr>
              <a:t> September for Maths &amp; English.</a:t>
            </a:r>
          </a:p>
          <a:p>
            <a:pPr marL="342900" indent="-342900" algn="l">
              <a:buFont typeface="Arial" panose="020B0604020202020204" pitchFamily="34" charset="0"/>
              <a:buChar char="•"/>
            </a:pPr>
            <a:endParaRPr lang="en-GB" sz="2400" b="0" i="0">
              <a:solidFill>
                <a:srgbClr val="002060"/>
              </a:solidFill>
              <a:effectLst/>
              <a:highlight>
                <a:srgbClr val="00FFFF"/>
              </a:highlight>
            </a:endParaRPr>
          </a:p>
          <a:p>
            <a:pPr marL="342900" indent="-342900">
              <a:buFont typeface="Arial" panose="020B0604020202020204" pitchFamily="34" charset="0"/>
              <a:buChar char="•"/>
            </a:pPr>
            <a:r>
              <a:rPr lang="en-GB" sz="2400">
                <a:solidFill>
                  <a:srgbClr val="002060"/>
                </a:solidFill>
              </a:rPr>
              <a:t>Homework completion is SO important in helping your child improve and retain knowledge. </a:t>
            </a:r>
          </a:p>
          <a:p>
            <a:pPr marL="342900" indent="-342900" algn="l">
              <a:buFont typeface="Arial" panose="020B0604020202020204" pitchFamily="34" charset="0"/>
              <a:buChar char="•"/>
            </a:pPr>
            <a:endParaRPr lang="en-GB" sz="2400" b="0" i="0">
              <a:solidFill>
                <a:srgbClr val="002060"/>
              </a:solidFill>
              <a:effectLst/>
              <a:highlight>
                <a:srgbClr val="00FFFF"/>
              </a:highlight>
            </a:endParaRPr>
          </a:p>
        </p:txBody>
      </p:sp>
    </p:spTree>
    <p:extLst>
      <p:ext uri="{BB962C8B-B14F-4D97-AF65-F5344CB8AC3E}">
        <p14:creationId xmlns:p14="http://schemas.microsoft.com/office/powerpoint/2010/main" val="2498030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Aptos" panose="02110004020202020204"/>
                <a:ea typeface="+mn-ea"/>
                <a:cs typeface="+mn-cs"/>
              </a:rPr>
              <a:t>Ellis Electives</a:t>
            </a:r>
          </a:p>
        </p:txBody>
      </p:sp>
      <p:sp>
        <p:nvSpPr>
          <p:cNvPr id="2" name="TextBox 1">
            <a:extLst>
              <a:ext uri="{FF2B5EF4-FFF2-40B4-BE49-F238E27FC236}">
                <a16:creationId xmlns:a16="http://schemas.microsoft.com/office/drawing/2014/main" id="{A9869D6C-5F8B-AEE8-4C5B-A4F9DE974974}"/>
              </a:ext>
            </a:extLst>
          </p:cNvPr>
          <p:cNvSpPr txBox="1"/>
          <p:nvPr/>
        </p:nvSpPr>
        <p:spPr>
          <a:xfrm>
            <a:off x="942848" y="1491103"/>
            <a:ext cx="9399016" cy="4031873"/>
          </a:xfrm>
          <a:prstGeom prst="rect">
            <a:avLst/>
          </a:prstGeom>
          <a:noFill/>
        </p:spPr>
        <p:txBody>
          <a:bodyPr wrap="square" rtlCol="0">
            <a:spAutoFit/>
          </a:bodyPr>
          <a:lstStyle/>
          <a:p>
            <a:pPr algn="ctr"/>
            <a:r>
              <a:rPr lang="en-GB" sz="3200" dirty="0">
                <a:solidFill>
                  <a:srgbClr val="002060"/>
                </a:solidFill>
              </a:rPr>
              <a:t>Will begin shortly into the Autumn term. </a:t>
            </a:r>
          </a:p>
          <a:p>
            <a:pPr algn="ctr"/>
            <a:endParaRPr lang="en-GB" sz="3200" dirty="0">
              <a:solidFill>
                <a:srgbClr val="002060"/>
              </a:solidFill>
            </a:endParaRPr>
          </a:p>
          <a:p>
            <a:pPr algn="ctr"/>
            <a:r>
              <a:rPr lang="en-GB" sz="3200" dirty="0">
                <a:solidFill>
                  <a:srgbClr val="002060"/>
                </a:solidFill>
              </a:rPr>
              <a:t>After school sessions from 3.10pm-4.10pm. </a:t>
            </a:r>
          </a:p>
          <a:p>
            <a:pPr algn="ctr"/>
            <a:endParaRPr lang="en-GB" sz="3200" dirty="0">
              <a:solidFill>
                <a:srgbClr val="002060"/>
              </a:solidFill>
            </a:endParaRPr>
          </a:p>
          <a:p>
            <a:pPr algn="ctr"/>
            <a:r>
              <a:rPr lang="en-GB" sz="3200" dirty="0">
                <a:solidFill>
                  <a:srgbClr val="002060"/>
                </a:solidFill>
              </a:rPr>
              <a:t>Children are encouraged to attend. </a:t>
            </a:r>
          </a:p>
          <a:p>
            <a:pPr algn="ctr"/>
            <a:endParaRPr lang="en-GB" sz="3200" dirty="0">
              <a:solidFill>
                <a:srgbClr val="002060"/>
              </a:solidFill>
            </a:endParaRPr>
          </a:p>
          <a:p>
            <a:pPr algn="ctr"/>
            <a:r>
              <a:rPr lang="en-GB" sz="3200" b="1" dirty="0">
                <a:solidFill>
                  <a:srgbClr val="002060"/>
                </a:solidFill>
              </a:rPr>
              <a:t>The library is open every day after school until 4.10pm. </a:t>
            </a:r>
          </a:p>
        </p:txBody>
      </p:sp>
    </p:spTree>
    <p:extLst>
      <p:ext uri="{BB962C8B-B14F-4D97-AF65-F5344CB8AC3E}">
        <p14:creationId xmlns:p14="http://schemas.microsoft.com/office/powerpoint/2010/main" val="3816854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C473D5-A506-8E72-DD3E-AEAE0A24C473}"/>
              </a:ext>
            </a:extLst>
          </p:cNvPr>
          <p:cNvSpPr txBox="1"/>
          <p:nvPr/>
        </p:nvSpPr>
        <p:spPr>
          <a:xfrm>
            <a:off x="641096" y="267811"/>
            <a:ext cx="960120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Aptos" panose="02110004020202020204"/>
                <a:ea typeface="+mn-ea"/>
                <a:cs typeface="+mn-cs"/>
              </a:rPr>
              <a:t>Recognising EGScellence</a:t>
            </a:r>
          </a:p>
        </p:txBody>
      </p:sp>
      <p:sp>
        <p:nvSpPr>
          <p:cNvPr id="5" name="Content Placeholder 6">
            <a:extLst>
              <a:ext uri="{FF2B5EF4-FFF2-40B4-BE49-F238E27FC236}">
                <a16:creationId xmlns:a16="http://schemas.microsoft.com/office/drawing/2014/main" id="{9F4FE1D5-577A-1595-EEA9-87622FD6FD1C}"/>
              </a:ext>
            </a:extLst>
          </p:cNvPr>
          <p:cNvSpPr txBox="1">
            <a:spLocks/>
          </p:cNvSpPr>
          <p:nvPr/>
        </p:nvSpPr>
        <p:spPr>
          <a:xfrm>
            <a:off x="641096" y="1283474"/>
            <a:ext cx="9861804"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t>Daily Recognition:</a:t>
            </a:r>
          </a:p>
          <a:p>
            <a:r>
              <a:rPr lang="en-GB" sz="1800" dirty="0"/>
              <a:t>Guilford Gold every day </a:t>
            </a:r>
          </a:p>
          <a:p>
            <a:r>
              <a:rPr lang="en-GB" sz="1800" dirty="0"/>
              <a:t>EGScellence Cards and Stamps</a:t>
            </a:r>
          </a:p>
          <a:p>
            <a:r>
              <a:rPr lang="en-GB" sz="1800" dirty="0"/>
              <a:t>EGScellence Stamps in Planner</a:t>
            </a:r>
          </a:p>
          <a:p>
            <a:r>
              <a:rPr lang="en-GB" sz="1800" dirty="0"/>
              <a:t>EGScellence Award (1 per lesson)</a:t>
            </a:r>
          </a:p>
          <a:p>
            <a:pPr marL="0" indent="0">
              <a:buNone/>
            </a:pPr>
            <a:r>
              <a:rPr lang="en-GB" sz="1800" b="1" dirty="0"/>
              <a:t>Weekly Recognition:</a:t>
            </a:r>
          </a:p>
          <a:p>
            <a:r>
              <a:rPr lang="en-GB" sz="1800" dirty="0"/>
              <a:t>Year Group Assembly Rewards</a:t>
            </a:r>
          </a:p>
          <a:p>
            <a:r>
              <a:rPr lang="en-GB" sz="1800" dirty="0"/>
              <a:t>Party with the Principal (every Friday)</a:t>
            </a:r>
          </a:p>
          <a:p>
            <a:r>
              <a:rPr lang="en-GB" sz="1800" dirty="0"/>
              <a:t>EGScellence </a:t>
            </a:r>
            <a:r>
              <a:rPr lang="en-GB" sz="1800" dirty="0" err="1"/>
              <a:t>EGStravaganza</a:t>
            </a:r>
            <a:r>
              <a:rPr lang="en-GB" sz="1800" dirty="0"/>
              <a:t> (at the end of every half term)</a:t>
            </a:r>
          </a:p>
          <a:p>
            <a:pPr marL="0" indent="0">
              <a:buNone/>
            </a:pPr>
            <a:r>
              <a:rPr lang="en-GB" sz="1800" b="1" dirty="0"/>
              <a:t>Once per academic year:</a:t>
            </a:r>
          </a:p>
          <a:p>
            <a:r>
              <a:rPr lang="en-GB" sz="1800" dirty="0"/>
              <a:t>Ambition, Integrity and Respect Awards</a:t>
            </a:r>
          </a:p>
          <a:p>
            <a:r>
              <a:rPr lang="en-GB" sz="1800" dirty="0"/>
              <a:t>EGScellence Awards</a:t>
            </a:r>
          </a:p>
        </p:txBody>
      </p:sp>
      <p:pic>
        <p:nvPicPr>
          <p:cNvPr id="3" name="Picture 2">
            <a:extLst>
              <a:ext uri="{FF2B5EF4-FFF2-40B4-BE49-F238E27FC236}">
                <a16:creationId xmlns:a16="http://schemas.microsoft.com/office/drawing/2014/main" id="{670B23FA-E424-57EC-F463-21A230E37287}"/>
              </a:ext>
            </a:extLst>
          </p:cNvPr>
          <p:cNvPicPr>
            <a:picLocks noChangeAspect="1"/>
          </p:cNvPicPr>
          <p:nvPr/>
        </p:nvPicPr>
        <p:blipFill>
          <a:blip r:embed="rId3"/>
          <a:stretch>
            <a:fillRect/>
          </a:stretch>
        </p:blipFill>
        <p:spPr>
          <a:xfrm>
            <a:off x="7726680" y="2388590"/>
            <a:ext cx="4062416" cy="4118546"/>
          </a:xfrm>
          <a:prstGeom prst="rect">
            <a:avLst/>
          </a:prstGeom>
        </p:spPr>
      </p:pic>
      <p:pic>
        <p:nvPicPr>
          <p:cNvPr id="7" name="Picture 6">
            <a:extLst>
              <a:ext uri="{FF2B5EF4-FFF2-40B4-BE49-F238E27FC236}">
                <a16:creationId xmlns:a16="http://schemas.microsoft.com/office/drawing/2014/main" id="{8A1A6723-617C-BDC9-0752-43D03A4E00EB}"/>
              </a:ext>
            </a:extLst>
          </p:cNvPr>
          <p:cNvPicPr>
            <a:picLocks noChangeAspect="1"/>
          </p:cNvPicPr>
          <p:nvPr/>
        </p:nvPicPr>
        <p:blipFill>
          <a:blip r:embed="rId4"/>
          <a:stretch>
            <a:fillRect/>
          </a:stretch>
        </p:blipFill>
        <p:spPr>
          <a:xfrm>
            <a:off x="5059669" y="1322056"/>
            <a:ext cx="2486939" cy="2461648"/>
          </a:xfrm>
          <a:prstGeom prst="rect">
            <a:avLst/>
          </a:prstGeom>
        </p:spPr>
      </p:pic>
      <p:pic>
        <p:nvPicPr>
          <p:cNvPr id="9" name="Picture 8">
            <a:extLst>
              <a:ext uri="{FF2B5EF4-FFF2-40B4-BE49-F238E27FC236}">
                <a16:creationId xmlns:a16="http://schemas.microsoft.com/office/drawing/2014/main" id="{BC8710B8-2970-B584-BD6A-3765FDEBBFCD}"/>
              </a:ext>
            </a:extLst>
          </p:cNvPr>
          <p:cNvPicPr>
            <a:picLocks noChangeAspect="1"/>
          </p:cNvPicPr>
          <p:nvPr/>
        </p:nvPicPr>
        <p:blipFill>
          <a:blip r:embed="rId5"/>
          <a:stretch>
            <a:fillRect/>
          </a:stretch>
        </p:blipFill>
        <p:spPr>
          <a:xfrm>
            <a:off x="5059669" y="4637958"/>
            <a:ext cx="2557283" cy="1812563"/>
          </a:xfrm>
          <a:prstGeom prst="rect">
            <a:avLst/>
          </a:prstGeom>
        </p:spPr>
      </p:pic>
      <p:pic>
        <p:nvPicPr>
          <p:cNvPr id="11" name="Picture 10">
            <a:extLst>
              <a:ext uri="{FF2B5EF4-FFF2-40B4-BE49-F238E27FC236}">
                <a16:creationId xmlns:a16="http://schemas.microsoft.com/office/drawing/2014/main" id="{BB00473F-1AA1-93AE-E853-64F676B5736C}"/>
              </a:ext>
            </a:extLst>
          </p:cNvPr>
          <p:cNvPicPr>
            <a:picLocks noChangeAspect="1"/>
          </p:cNvPicPr>
          <p:nvPr/>
        </p:nvPicPr>
        <p:blipFill>
          <a:blip r:embed="rId6"/>
          <a:stretch>
            <a:fillRect/>
          </a:stretch>
        </p:blipFill>
        <p:spPr>
          <a:xfrm>
            <a:off x="7726680" y="1214298"/>
            <a:ext cx="2228328" cy="1377164"/>
          </a:xfrm>
          <a:prstGeom prst="rect">
            <a:avLst/>
          </a:prstGeom>
        </p:spPr>
      </p:pic>
    </p:spTree>
    <p:extLst>
      <p:ext uri="{BB962C8B-B14F-4D97-AF65-F5344CB8AC3E}">
        <p14:creationId xmlns:p14="http://schemas.microsoft.com/office/powerpoint/2010/main" val="278039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 calcmode="lin" valueType="num">
                                      <p:cBhvr additive="base">
                                        <p:cTn id="3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xEl>
                                              <p:pRg st="8" end="8"/>
                                            </p:txEl>
                                          </p:spTgt>
                                        </p:tgtEl>
                                        <p:attrNameLst>
                                          <p:attrName>style.visibility</p:attrName>
                                        </p:attrNameLst>
                                      </p:cBhvr>
                                      <p:to>
                                        <p:strVal val="visible"/>
                                      </p:to>
                                    </p:set>
                                    <p:anim calcmode="lin" valueType="num">
                                      <p:cBhvr additive="base">
                                        <p:cTn id="4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anim calcmode="lin" valueType="num">
                                      <p:cBhvr additive="base">
                                        <p:cTn id="4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10" end="10"/>
                                            </p:txEl>
                                          </p:spTgt>
                                        </p:tgtEl>
                                        <p:attrNameLst>
                                          <p:attrName>style.visibility</p:attrName>
                                        </p:attrNameLst>
                                      </p:cBhvr>
                                      <p:to>
                                        <p:strVal val="visible"/>
                                      </p:to>
                                    </p:set>
                                    <p:anim calcmode="lin" valueType="num">
                                      <p:cBhvr additive="base">
                                        <p:cTn id="51"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11" end="11"/>
                                            </p:txEl>
                                          </p:spTgt>
                                        </p:tgtEl>
                                        <p:attrNameLst>
                                          <p:attrName>style.visibility</p:attrName>
                                        </p:attrNameLst>
                                      </p:cBhvr>
                                      <p:to>
                                        <p:strVal val="visible"/>
                                      </p:to>
                                    </p:set>
                                    <p:anim calcmode="lin" valueType="num">
                                      <p:cBhvr additive="base">
                                        <p:cTn id="55"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FA06A-2DF3-D640-2EF2-E18F94324F6C}"/>
              </a:ext>
            </a:extLst>
          </p:cNvPr>
          <p:cNvSpPr txBox="1"/>
          <p:nvPr/>
        </p:nvSpPr>
        <p:spPr>
          <a:xfrm>
            <a:off x="1009396" y="274567"/>
            <a:ext cx="960120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srgbClr val="002060"/>
                </a:solidFill>
                <a:effectLst/>
                <a:uLnTx/>
                <a:uFillTx/>
                <a:latin typeface="Aptos" panose="02110004020202020204"/>
                <a:ea typeface="+mn-ea"/>
                <a:cs typeface="+mn-cs"/>
              </a:rPr>
              <a:t>MOBILE PHONES</a:t>
            </a:r>
          </a:p>
        </p:txBody>
      </p:sp>
      <p:sp>
        <p:nvSpPr>
          <p:cNvPr id="3" name="Content Placeholder 6">
            <a:extLst>
              <a:ext uri="{FF2B5EF4-FFF2-40B4-BE49-F238E27FC236}">
                <a16:creationId xmlns:a16="http://schemas.microsoft.com/office/drawing/2014/main" id="{F2588724-7816-37C6-5758-99B68372D930}"/>
              </a:ext>
            </a:extLst>
          </p:cNvPr>
          <p:cNvSpPr txBox="1">
            <a:spLocks/>
          </p:cNvSpPr>
          <p:nvPr/>
        </p:nvSpPr>
        <p:spPr>
          <a:xfrm>
            <a:off x="444500" y="1382563"/>
            <a:ext cx="7785100" cy="4855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rial" panose="020B0604020202020204" pitchFamily="34" charset="0"/>
                <a:cs typeface="Arial" panose="020B0604020202020204" pitchFamily="34" charset="0"/>
              </a:rPr>
              <a:t>We are a mobile phone free school</a:t>
            </a:r>
          </a:p>
          <a:p>
            <a:r>
              <a:rPr lang="en-GB" sz="2000" dirty="0">
                <a:latin typeface="Arial" panose="020B0604020202020204" pitchFamily="34" charset="0"/>
                <a:cs typeface="Arial" panose="020B0604020202020204" pitchFamily="34" charset="0"/>
              </a:rPr>
              <a:t>Mobile phones are not to be seen, heard or used at any time. </a:t>
            </a:r>
          </a:p>
          <a:p>
            <a:r>
              <a:rPr lang="en-GB" sz="2000" dirty="0">
                <a:latin typeface="Arial" panose="020B0604020202020204" pitchFamily="34" charset="0"/>
                <a:cs typeface="Arial" panose="020B0604020202020204" pitchFamily="34" charset="0"/>
              </a:rPr>
              <a:t>Phones will be confiscated is seen, heard or used</a:t>
            </a:r>
          </a:p>
          <a:p>
            <a:r>
              <a:rPr lang="en-GB" sz="2000" dirty="0">
                <a:latin typeface="Arial" panose="020B0604020202020204" pitchFamily="34" charset="0"/>
                <a:cs typeface="Arial" panose="020B0604020202020204" pitchFamily="34" charset="0"/>
              </a:rPr>
              <a:t>Children will receive a 30-minute reflection</a:t>
            </a:r>
          </a:p>
          <a:p>
            <a:pPr marL="0" indent="0">
              <a:buNone/>
            </a:pPr>
            <a:endParaRPr lang="en-GB" sz="1400" dirty="0">
              <a:latin typeface="Arial" panose="020B0604020202020204" pitchFamily="34" charset="0"/>
              <a:cs typeface="Arial" panose="020B0604020202020204" pitchFamily="34" charset="0"/>
            </a:endParaRPr>
          </a:p>
          <a:p>
            <a:r>
              <a:rPr lang="en-GB" sz="2000" b="0" u="none" strike="noStrike" dirty="0">
                <a:effectLst/>
                <a:latin typeface="Arial" panose="020B0604020202020204" pitchFamily="34" charset="0"/>
                <a:cs typeface="Arial" panose="020B0604020202020204" pitchFamily="34" charset="0"/>
              </a:rPr>
              <a:t>Children may bring a mobile phone to school for the journey to and from school</a:t>
            </a:r>
            <a:r>
              <a:rPr lang="en-GB" sz="2000" b="1" u="sng" strike="noStrike" dirty="0">
                <a:solidFill>
                  <a:srgbClr val="0070C0"/>
                </a:solidFill>
                <a:effectLst/>
                <a:latin typeface="Arial" panose="020B0604020202020204" pitchFamily="34" charset="0"/>
                <a:cs typeface="Arial" panose="020B0604020202020204" pitchFamily="34" charset="0"/>
              </a:rPr>
              <a:t>, but it must be switched off and out of sight at all times. </a:t>
            </a:r>
          </a:p>
          <a:p>
            <a:pPr marL="0" indent="0">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Refusal to hand over a mobile phone in a confiscation will result in a serious sanction including being unable to have a phone on the school site</a:t>
            </a:r>
          </a:p>
        </p:txBody>
      </p:sp>
      <p:pic>
        <p:nvPicPr>
          <p:cNvPr id="5" name="Picture 2" descr="slider-image-0">
            <a:extLst>
              <a:ext uri="{FF2B5EF4-FFF2-40B4-BE49-F238E27FC236}">
                <a16:creationId xmlns:a16="http://schemas.microsoft.com/office/drawing/2014/main" id="{ADA96628-6003-56A3-FB22-B529775E2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3346" y="2423689"/>
            <a:ext cx="3122365" cy="3122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34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E1526F6-D0F1-9E63-A340-7732A0B460A8}"/>
              </a:ext>
            </a:extLst>
          </p:cNvPr>
          <p:cNvPicPr>
            <a:picLocks noChangeAspect="1"/>
          </p:cNvPicPr>
          <p:nvPr/>
        </p:nvPicPr>
        <p:blipFill>
          <a:blip r:embed="rId3"/>
          <a:srcRect b="15349"/>
          <a:stretch/>
        </p:blipFill>
        <p:spPr>
          <a:xfrm>
            <a:off x="815496" y="1941535"/>
            <a:ext cx="4669948" cy="297493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9402D54F-23E3-6DFA-A040-FC745B04DAEF}"/>
              </a:ext>
            </a:extLst>
          </p:cNvPr>
          <p:cNvPicPr>
            <a:picLocks noChangeAspect="1"/>
          </p:cNvPicPr>
          <p:nvPr/>
        </p:nvPicPr>
        <p:blipFill>
          <a:blip r:embed="rId4"/>
          <a:stretch>
            <a:fillRect/>
          </a:stretch>
        </p:blipFill>
        <p:spPr>
          <a:xfrm>
            <a:off x="5676255" y="1941535"/>
            <a:ext cx="4669948" cy="29749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C0693C5C-5168-9F7F-34CC-E9483E1691F6}"/>
              </a:ext>
            </a:extLst>
          </p:cNvPr>
          <p:cNvSpPr txBox="1"/>
          <p:nvPr/>
        </p:nvSpPr>
        <p:spPr>
          <a:xfrm>
            <a:off x="1009396" y="274567"/>
            <a:ext cx="960120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2060"/>
                </a:solidFill>
                <a:effectLst/>
                <a:uLnTx/>
                <a:uFillTx/>
                <a:latin typeface="Aptos" panose="02110004020202020204"/>
                <a:ea typeface="+mn-ea"/>
                <a:cs typeface="+mn-cs"/>
              </a:rPr>
              <a:t>ROAD SAFETY</a:t>
            </a:r>
          </a:p>
        </p:txBody>
      </p:sp>
    </p:spTree>
    <p:extLst>
      <p:ext uri="{BB962C8B-B14F-4D97-AF65-F5344CB8AC3E}">
        <p14:creationId xmlns:p14="http://schemas.microsoft.com/office/powerpoint/2010/main" val="3326799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E5573A-B4A8-927A-2FB7-12AE5E359608}"/>
              </a:ext>
            </a:extLst>
          </p:cNvPr>
          <p:cNvSpPr/>
          <p:nvPr/>
        </p:nvSpPr>
        <p:spPr>
          <a:xfrm>
            <a:off x="152400" y="171450"/>
            <a:ext cx="11849100" cy="6496050"/>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blue and grey logo&#10;&#10;Description automatically generated with low confidence">
            <a:extLst>
              <a:ext uri="{FF2B5EF4-FFF2-40B4-BE49-F238E27FC236}">
                <a16:creationId xmlns:a16="http://schemas.microsoft.com/office/drawing/2014/main" id="{96A46610-580D-E476-DCD2-E75DBF7695A5}"/>
              </a:ext>
            </a:extLst>
          </p:cNvPr>
          <p:cNvPicPr>
            <a:picLocks noChangeAspect="1"/>
          </p:cNvPicPr>
          <p:nvPr/>
        </p:nvPicPr>
        <p:blipFill>
          <a:blip r:embed="rId3">
            <a:biLevel thresh="25000"/>
            <a:extLst>
              <a:ext uri="{28A0092B-C50C-407E-A947-70E740481C1C}">
                <a14:useLocalDpi xmlns:a14="http://schemas.microsoft.com/office/drawing/2010/main" val="0"/>
              </a:ext>
            </a:extLst>
          </a:blip>
          <a:stretch>
            <a:fillRect/>
          </a:stretch>
        </p:blipFill>
        <p:spPr>
          <a:xfrm>
            <a:off x="10175680" y="271977"/>
            <a:ext cx="1685481" cy="2080698"/>
          </a:xfrm>
          <a:prstGeom prst="rect">
            <a:avLst/>
          </a:prstGeom>
        </p:spPr>
      </p:pic>
      <p:pic>
        <p:nvPicPr>
          <p:cNvPr id="1030" name="Picture 6" descr="A blue and white sign with writing on it&#10;&#10;AI-generated content may be incorrect.">
            <a:extLst>
              <a:ext uri="{FF2B5EF4-FFF2-40B4-BE49-F238E27FC236}">
                <a16:creationId xmlns:a16="http://schemas.microsoft.com/office/drawing/2014/main" id="{4A27F3DE-A558-9C9D-DF1B-5E09CBA513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58" b="-1239"/>
          <a:stretch/>
        </p:blipFill>
        <p:spPr bwMode="auto">
          <a:xfrm>
            <a:off x="190500" y="190500"/>
            <a:ext cx="11811000" cy="6496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130744"/>
      </p:ext>
    </p:extLst>
  </p:cSld>
  <p:clrMapOvr>
    <a:masterClrMapping/>
  </p:clrMapOvr>
  <mc:AlternateContent xmlns:mc="http://schemas.openxmlformats.org/markup-compatibility/2006" xmlns:p14="http://schemas.microsoft.com/office/powerpoint/2010/main">
    <mc:Choice Requires="p14">
      <p:transition spd="slow" p14:dur="2000" advTm="87261"/>
    </mc:Choice>
    <mc:Fallback xmlns="">
      <p:transition spd="slow" advTm="872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Children at EGS who have more than 95% attendance achieve better than other children nationally!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09959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10CB-B52B-B0F5-633F-D3A10460071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E95B92-943D-76FD-7523-55DE86FABA87}"/>
              </a:ext>
            </a:extLst>
          </p:cNvPr>
          <p:cNvSpPr/>
          <p:nvPr/>
        </p:nvSpPr>
        <p:spPr>
          <a:xfrm>
            <a:off x="241300" y="243840"/>
            <a:ext cx="11737340" cy="6390641"/>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descr="A blue and grey logo&#10;&#10;Description automatically generated">
            <a:extLst>
              <a:ext uri="{FF2B5EF4-FFF2-40B4-BE49-F238E27FC236}">
                <a16:creationId xmlns:a16="http://schemas.microsoft.com/office/drawing/2014/main" id="{F208A49D-4E52-F0DC-72B7-E0A9D66EA4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6" y="5179616"/>
            <a:ext cx="1162247" cy="1434544"/>
          </a:xfrm>
          <a:prstGeom prst="rect">
            <a:avLst/>
          </a:prstGeom>
        </p:spPr>
      </p:pic>
      <p:sp>
        <p:nvSpPr>
          <p:cNvPr id="4" name="TextBox 3">
            <a:extLst>
              <a:ext uri="{FF2B5EF4-FFF2-40B4-BE49-F238E27FC236}">
                <a16:creationId xmlns:a16="http://schemas.microsoft.com/office/drawing/2014/main" id="{707E8959-3877-9A76-17F0-BA2AB28C07F8}"/>
              </a:ext>
            </a:extLst>
          </p:cNvPr>
          <p:cNvSpPr txBox="1"/>
          <p:nvPr/>
        </p:nvSpPr>
        <p:spPr>
          <a:xfrm>
            <a:off x="1462503" y="6116490"/>
            <a:ext cx="877091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2060"/>
                </a:solidFill>
                <a:effectLst/>
                <a:uLnTx/>
                <a:uFillTx/>
                <a:latin typeface="Aptos" panose="02110004020202020204"/>
                <a:ea typeface="+mn-ea"/>
                <a:cs typeface="+mn-cs"/>
              </a:rPr>
              <a:t>Ellis Guilford School: </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Where EGScellence thrives,  and the </a:t>
            </a:r>
            <a:r>
              <a:rPr kumimoji="0" lang="en-GB" sz="1600" b="0" i="0" u="none" strike="noStrike" kern="1200" cap="none" spc="0" normalizeH="0" baseline="0" noProof="0" dirty="0" err="1">
                <a:ln>
                  <a:noFill/>
                </a:ln>
                <a:solidFill>
                  <a:srgbClr val="002060"/>
                </a:solidFill>
                <a:effectLst/>
                <a:uLnTx/>
                <a:uFillTx/>
                <a:latin typeface="Aptos" panose="02110004020202020204"/>
                <a:ea typeface="+mn-ea"/>
                <a:cs typeface="+mn-cs"/>
              </a:rPr>
              <a:t>EGSceptional</a:t>
            </a:r>
            <a:r>
              <a:rPr kumimoji="0" lang="en-GB" sz="1600" b="0" i="0" u="none" strike="noStrike" kern="1200" cap="none" spc="0" normalizeH="0" baseline="0" noProof="0" dirty="0">
                <a:ln>
                  <a:noFill/>
                </a:ln>
                <a:solidFill>
                  <a:srgbClr val="002060"/>
                </a:solidFill>
                <a:effectLst/>
                <a:uLnTx/>
                <a:uFillTx/>
                <a:latin typeface="Aptos" panose="02110004020202020204"/>
                <a:ea typeface="+mn-ea"/>
                <a:cs typeface="+mn-cs"/>
              </a:rPr>
              <a:t> shine</a:t>
            </a:r>
            <a:endParaRPr kumimoji="0" lang="en-GB" sz="3600" b="0" i="0" u="none" strike="noStrike" kern="1200" cap="none" spc="0" normalizeH="0" baseline="0" noProof="0" dirty="0">
              <a:ln>
                <a:noFill/>
              </a:ln>
              <a:solidFill>
                <a:srgbClr val="002060"/>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A53EDA7B-8DAE-7FE8-52E0-DCB12EACFD22}"/>
              </a:ext>
            </a:extLst>
          </p:cNvPr>
          <p:cNvSpPr txBox="1"/>
          <p:nvPr/>
        </p:nvSpPr>
        <p:spPr>
          <a:xfrm>
            <a:off x="1462503" y="5572949"/>
            <a:ext cx="712371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err="1">
                <a:ln>
                  <a:noFill/>
                </a:ln>
                <a:solidFill>
                  <a:srgbClr val="002060"/>
                </a:solidFill>
                <a:effectLst/>
                <a:uLnTx/>
                <a:uFillTx/>
                <a:latin typeface="Aptos" panose="02110004020202020204"/>
                <a:ea typeface="+mn-ea"/>
                <a:cs typeface="+mn-cs"/>
              </a:rPr>
              <a:t>EGSpectations</a:t>
            </a:r>
            <a:r>
              <a:rPr kumimoji="0" lang="en-GB" sz="2800" b="1" i="0" u="none" strike="noStrike" kern="1200" cap="none" spc="0" normalizeH="0" baseline="0" noProof="0" dirty="0">
                <a:ln>
                  <a:noFill/>
                </a:ln>
                <a:solidFill>
                  <a:srgbClr val="002060"/>
                </a:solidFill>
                <a:effectLst/>
                <a:uLnTx/>
                <a:uFillTx/>
                <a:latin typeface="Aptos" panose="02110004020202020204"/>
                <a:ea typeface="+mn-ea"/>
                <a:cs typeface="+mn-cs"/>
              </a:rPr>
              <a:t> for EGScellence</a:t>
            </a:r>
          </a:p>
        </p:txBody>
      </p:sp>
      <p:sp>
        <p:nvSpPr>
          <p:cNvPr id="6" name="Rectangle: Rounded Corners 5">
            <a:extLst>
              <a:ext uri="{FF2B5EF4-FFF2-40B4-BE49-F238E27FC236}">
                <a16:creationId xmlns:a16="http://schemas.microsoft.com/office/drawing/2014/main" id="{ED213CED-85EC-6EFF-E0BE-10FB1D6638C1}"/>
              </a:ext>
            </a:extLst>
          </p:cNvPr>
          <p:cNvSpPr/>
          <p:nvPr/>
        </p:nvSpPr>
        <p:spPr>
          <a:xfrm>
            <a:off x="458724" y="402956"/>
            <a:ext cx="11274552" cy="868060"/>
          </a:xfrm>
          <a:prstGeom prst="roundRect">
            <a:avLst/>
          </a:prstGeom>
          <a:solidFill>
            <a:srgbClr val="002060"/>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prstClr val="white"/>
                </a:solidFill>
                <a:effectLst/>
                <a:uLnTx/>
                <a:uFillTx/>
                <a:latin typeface="Aptos" panose="02110004020202020204"/>
                <a:ea typeface="+mn-ea"/>
                <a:cs typeface="+mn-cs"/>
              </a:rPr>
              <a:t>Attendance</a:t>
            </a:r>
          </a:p>
        </p:txBody>
      </p:sp>
      <p:sp>
        <p:nvSpPr>
          <p:cNvPr id="8" name="TextBox 7">
            <a:extLst>
              <a:ext uri="{FF2B5EF4-FFF2-40B4-BE49-F238E27FC236}">
                <a16:creationId xmlns:a16="http://schemas.microsoft.com/office/drawing/2014/main" id="{09F808DB-118E-4638-E337-0FC0246D2AE8}"/>
              </a:ext>
            </a:extLst>
          </p:cNvPr>
          <p:cNvSpPr txBox="1"/>
          <p:nvPr/>
        </p:nvSpPr>
        <p:spPr>
          <a:xfrm>
            <a:off x="1283099" y="1713822"/>
            <a:ext cx="9625801"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tabLst/>
              <a:defRPr/>
            </a:pPr>
            <a:r>
              <a:rPr kumimoji="0" lang="en-GB" sz="540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Give your child the best chance of success and insist they attend school every day!</a:t>
            </a:r>
            <a:endParaRPr kumimoji="0" lang="en-GB" sz="5400" b="0" i="0" u="none" strike="noStrike" kern="1200" cap="none" spc="0" normalizeH="0" baseline="0" noProof="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729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0B9E6B-70AF-70A8-A449-010AD8FC638E}"/>
              </a:ext>
            </a:extLst>
          </p:cNvPr>
          <p:cNvSpPr txBox="1"/>
          <p:nvPr/>
        </p:nvSpPr>
        <p:spPr>
          <a:xfrm>
            <a:off x="996660" y="260486"/>
            <a:ext cx="9601200" cy="156966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The EGS House System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prstClr val="white"/>
                </a:solidFill>
                <a:effectLst/>
                <a:uLnTx/>
                <a:uFillTx/>
                <a:latin typeface="Calibri" panose="020F0502020204030204"/>
                <a:ea typeface="+mn-ea"/>
                <a:cs typeface="+mn-cs"/>
              </a:rPr>
              <a:t>2025-2026</a:t>
            </a:r>
            <a:endPar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8" name="Table 7">
            <a:extLst>
              <a:ext uri="{FF2B5EF4-FFF2-40B4-BE49-F238E27FC236}">
                <a16:creationId xmlns:a16="http://schemas.microsoft.com/office/drawing/2014/main" id="{2ED231F0-68EB-2984-DDA0-3AA65134252E}"/>
              </a:ext>
            </a:extLst>
          </p:cNvPr>
          <p:cNvGraphicFramePr>
            <a:graphicFrameLocks noGrp="1"/>
          </p:cNvGraphicFramePr>
          <p:nvPr/>
        </p:nvGraphicFramePr>
        <p:xfrm>
          <a:off x="413952" y="1899479"/>
          <a:ext cx="9925829" cy="797941"/>
        </p:xfrm>
        <a:graphic>
          <a:graphicData uri="http://schemas.openxmlformats.org/drawingml/2006/table">
            <a:tbl>
              <a:tblPr firstRow="1" firstCol="1" bandRow="1">
                <a:tableStyleId>{5C22544A-7EE6-4342-B048-85BDC9FD1C3A}</a:tableStyleId>
              </a:tblPr>
              <a:tblGrid>
                <a:gridCol w="1984976">
                  <a:extLst>
                    <a:ext uri="{9D8B030D-6E8A-4147-A177-3AD203B41FA5}">
                      <a16:colId xmlns:a16="http://schemas.microsoft.com/office/drawing/2014/main" val="1555269125"/>
                    </a:ext>
                  </a:extLst>
                </a:gridCol>
                <a:gridCol w="1984976">
                  <a:extLst>
                    <a:ext uri="{9D8B030D-6E8A-4147-A177-3AD203B41FA5}">
                      <a16:colId xmlns:a16="http://schemas.microsoft.com/office/drawing/2014/main" val="1310490203"/>
                    </a:ext>
                  </a:extLst>
                </a:gridCol>
                <a:gridCol w="1984976">
                  <a:extLst>
                    <a:ext uri="{9D8B030D-6E8A-4147-A177-3AD203B41FA5}">
                      <a16:colId xmlns:a16="http://schemas.microsoft.com/office/drawing/2014/main" val="425070361"/>
                    </a:ext>
                  </a:extLst>
                </a:gridCol>
                <a:gridCol w="1984976">
                  <a:extLst>
                    <a:ext uri="{9D8B030D-6E8A-4147-A177-3AD203B41FA5}">
                      <a16:colId xmlns:a16="http://schemas.microsoft.com/office/drawing/2014/main" val="3703950902"/>
                    </a:ext>
                  </a:extLst>
                </a:gridCol>
                <a:gridCol w="1985925">
                  <a:extLst>
                    <a:ext uri="{9D8B030D-6E8A-4147-A177-3AD203B41FA5}">
                      <a16:colId xmlns:a16="http://schemas.microsoft.com/office/drawing/2014/main" val="1224038979"/>
                    </a:ext>
                  </a:extLst>
                </a:gridCol>
              </a:tblGrid>
              <a:tr h="372690">
                <a:tc>
                  <a:txBody>
                    <a:bodyPr/>
                    <a:lstStyle/>
                    <a:p>
                      <a:pPr algn="ctr">
                        <a:lnSpc>
                          <a:spcPct val="115000"/>
                        </a:lnSpc>
                        <a:spcAft>
                          <a:spcPts val="800"/>
                        </a:spcAft>
                      </a:pPr>
                      <a:r>
                        <a:rPr lang="en-GB" sz="2800" b="1" kern="100">
                          <a:solidFill>
                            <a:schemeClr val="tx1"/>
                          </a:solidFill>
                          <a:effectLst/>
                        </a:rPr>
                        <a:t>Bocelli</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800" b="1" kern="100">
                          <a:solidFill>
                            <a:schemeClr val="tx1"/>
                          </a:solidFill>
                          <a:effectLst/>
                        </a:rPr>
                        <a:t>Chawla</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800" b="1" kern="100" dirty="0">
                          <a:solidFill>
                            <a:schemeClr val="tx1"/>
                          </a:solidFill>
                          <a:effectLst/>
                        </a:rPr>
                        <a:t>Copeland</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800" b="1" kern="100">
                          <a:solidFill>
                            <a:schemeClr val="tx1"/>
                          </a:solidFill>
                          <a:effectLst/>
                        </a:rPr>
                        <a:t>Elion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800" b="1" kern="100">
                          <a:solidFill>
                            <a:schemeClr val="tx1"/>
                          </a:solidFill>
                          <a:effectLst/>
                        </a:rPr>
                        <a:t>Turing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1281379182"/>
                  </a:ext>
                </a:extLst>
              </a:tr>
              <a:tr h="279502">
                <a:tc>
                  <a:txBody>
                    <a:bodyPr/>
                    <a:lstStyle/>
                    <a:p>
                      <a:pPr algn="ctr">
                        <a:lnSpc>
                          <a:spcPct val="115000"/>
                        </a:lnSpc>
                        <a:spcAft>
                          <a:spcPts val="800"/>
                        </a:spcAft>
                      </a:pPr>
                      <a:r>
                        <a:rPr lang="en-GB" sz="2000" b="1" kern="100" dirty="0">
                          <a:solidFill>
                            <a:schemeClr val="tx1"/>
                          </a:solidFill>
                          <a:effectLst/>
                        </a:rPr>
                        <a:t>Ms Evans</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algn="ctr">
                        <a:lnSpc>
                          <a:spcPct val="115000"/>
                        </a:lnSpc>
                        <a:spcAft>
                          <a:spcPts val="800"/>
                        </a:spcAft>
                      </a:pPr>
                      <a:r>
                        <a:rPr lang="en-GB" sz="2000" b="1" kern="100">
                          <a:solidFill>
                            <a:schemeClr val="tx1"/>
                          </a:solidFill>
                          <a:effectLst/>
                        </a:rPr>
                        <a:t>Mr Beg</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Dorrian</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lnSpc>
                          <a:spcPct val="115000"/>
                        </a:lnSpc>
                        <a:spcAft>
                          <a:spcPts val="800"/>
                        </a:spcAft>
                      </a:pPr>
                      <a:r>
                        <a:rPr lang="en-GB" sz="2000" b="1" kern="100">
                          <a:solidFill>
                            <a:schemeClr val="tx1"/>
                          </a:solidFill>
                          <a:effectLst/>
                        </a:rPr>
                        <a:t>Miss </a:t>
                      </a:r>
                      <a:r>
                        <a:rPr lang="en-GB" sz="2000" b="1" kern="100" err="1">
                          <a:solidFill>
                            <a:schemeClr val="tx1"/>
                          </a:solidFill>
                          <a:effectLst/>
                        </a:rPr>
                        <a:t>Anthoney</a:t>
                      </a:r>
                      <a:endParaRPr lang="en-GB" sz="1600" b="1" kern="10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3399"/>
                    </a:solidFill>
                  </a:tcPr>
                </a:tc>
                <a:tc>
                  <a:txBody>
                    <a:bodyPr/>
                    <a:lstStyle/>
                    <a:p>
                      <a:pPr algn="ctr">
                        <a:lnSpc>
                          <a:spcPct val="115000"/>
                        </a:lnSpc>
                        <a:spcAft>
                          <a:spcPts val="800"/>
                        </a:spcAft>
                      </a:pPr>
                      <a:r>
                        <a:rPr lang="en-GB" sz="2000" b="1" kern="100" dirty="0">
                          <a:solidFill>
                            <a:schemeClr val="tx1"/>
                          </a:solidFill>
                          <a:effectLst/>
                        </a:rPr>
                        <a:t>Mrs Linton</a:t>
                      </a:r>
                      <a:endParaRPr lang="en-GB" sz="16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66FF"/>
                    </a:solidFill>
                  </a:tcPr>
                </a:tc>
                <a:extLst>
                  <a:ext uri="{0D108BD9-81ED-4DB2-BD59-A6C34878D82A}">
                    <a16:rowId xmlns:a16="http://schemas.microsoft.com/office/drawing/2014/main" val="228913760"/>
                  </a:ext>
                </a:extLst>
              </a:tr>
            </a:tbl>
          </a:graphicData>
        </a:graphic>
      </p:graphicFrame>
      <p:pic>
        <p:nvPicPr>
          <p:cNvPr id="1026" name="Picture 2" descr="Image preview">
            <a:extLst>
              <a:ext uri="{FF2B5EF4-FFF2-40B4-BE49-F238E27FC236}">
                <a16:creationId xmlns:a16="http://schemas.microsoft.com/office/drawing/2014/main" id="{81B56777-54CE-818E-8211-BC71D532A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52" y="2937512"/>
            <a:ext cx="1914134" cy="24779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3DAC7B2D-22F5-D97F-4299-C9AD53617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0234" y="2937510"/>
            <a:ext cx="1997317" cy="247798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a:extLst>
              <a:ext uri="{FF2B5EF4-FFF2-40B4-BE49-F238E27FC236}">
                <a16:creationId xmlns:a16="http://schemas.microsoft.com/office/drawing/2014/main" id="{8D4892F0-87FC-CC44-9993-74AB0D8B01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81848" y="2937511"/>
            <a:ext cx="1827856" cy="249826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a:extLst>
              <a:ext uri="{FF2B5EF4-FFF2-40B4-BE49-F238E27FC236}">
                <a16:creationId xmlns:a16="http://schemas.microsoft.com/office/drawing/2014/main" id="{47ECA665-3324-FD97-3290-790EA31D10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2656" y="2937510"/>
            <a:ext cx="1827857" cy="244459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preview">
            <a:extLst>
              <a:ext uri="{FF2B5EF4-FFF2-40B4-BE49-F238E27FC236}">
                <a16:creationId xmlns:a16="http://schemas.microsoft.com/office/drawing/2014/main" id="{AF64F142-41C9-005E-CBC8-5C149DD0CC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3466" y="2970903"/>
            <a:ext cx="1827856" cy="2444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8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95A56F-EFE5-2B2B-31AC-35327BEB2A75}"/>
              </a:ext>
            </a:extLst>
          </p:cNvPr>
          <p:cNvPicPr>
            <a:picLocks noChangeAspect="1"/>
          </p:cNvPicPr>
          <p:nvPr/>
        </p:nvPicPr>
        <p:blipFill rotWithShape="1">
          <a:blip r:embed="rId3"/>
          <a:srcRect l="28929" t="27809" r="16277" b="10857"/>
          <a:stretch/>
        </p:blipFill>
        <p:spPr>
          <a:xfrm>
            <a:off x="431075" y="484534"/>
            <a:ext cx="9353006" cy="5888931"/>
          </a:xfrm>
          <a:prstGeom prst="rect">
            <a:avLst/>
          </a:prstGeom>
        </p:spPr>
      </p:pic>
      <p:pic>
        <p:nvPicPr>
          <p:cNvPr id="5" name="Picture 4">
            <a:extLst>
              <a:ext uri="{FF2B5EF4-FFF2-40B4-BE49-F238E27FC236}">
                <a16:creationId xmlns:a16="http://schemas.microsoft.com/office/drawing/2014/main" id="{CA11D4AE-096E-B2B2-0453-87DFEDB9B734}"/>
              </a:ext>
            </a:extLst>
          </p:cNvPr>
          <p:cNvPicPr>
            <a:picLocks noChangeAspect="1"/>
          </p:cNvPicPr>
          <p:nvPr/>
        </p:nvPicPr>
        <p:blipFill rotWithShape="1">
          <a:blip r:embed="rId4"/>
          <a:srcRect b="22865"/>
          <a:stretch/>
        </p:blipFill>
        <p:spPr>
          <a:xfrm rot="1178536">
            <a:off x="9518485" y="2456267"/>
            <a:ext cx="2522165" cy="1945464"/>
          </a:xfrm>
          <a:prstGeom prst="rect">
            <a:avLst/>
          </a:prstGeom>
        </p:spPr>
      </p:pic>
      <p:sp>
        <p:nvSpPr>
          <p:cNvPr id="7" name="Arrow: Left 6">
            <a:extLst>
              <a:ext uri="{FF2B5EF4-FFF2-40B4-BE49-F238E27FC236}">
                <a16:creationId xmlns:a16="http://schemas.microsoft.com/office/drawing/2014/main" id="{1F010642-672C-E6E3-458B-A45D351CFDD2}"/>
              </a:ext>
            </a:extLst>
          </p:cNvPr>
          <p:cNvSpPr/>
          <p:nvPr/>
        </p:nvSpPr>
        <p:spPr>
          <a:xfrm rot="18018127">
            <a:off x="8205362" y="1837245"/>
            <a:ext cx="1477224" cy="50343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4983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77F074-5A1E-E5F8-0739-9B95E320B15A}"/>
              </a:ext>
            </a:extLst>
          </p:cNvPr>
          <p:cNvPicPr>
            <a:picLocks noChangeAspect="1"/>
          </p:cNvPicPr>
          <p:nvPr/>
        </p:nvPicPr>
        <p:blipFill>
          <a:blip r:embed="rId3"/>
          <a:stretch>
            <a:fillRect/>
          </a:stretch>
        </p:blipFill>
        <p:spPr>
          <a:xfrm>
            <a:off x="6409944" y="1084531"/>
            <a:ext cx="3610904" cy="5118368"/>
          </a:xfrm>
          <a:prstGeom prst="rect">
            <a:avLst/>
          </a:prstGeom>
        </p:spPr>
      </p:pic>
      <p:sp>
        <p:nvSpPr>
          <p:cNvPr id="4" name="TextBox 3">
            <a:extLst>
              <a:ext uri="{FF2B5EF4-FFF2-40B4-BE49-F238E27FC236}">
                <a16:creationId xmlns:a16="http://schemas.microsoft.com/office/drawing/2014/main" id="{1890FB9C-5E80-AD75-BFC3-E03BC124E525}"/>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5" name="TextBox 4">
            <a:extLst>
              <a:ext uri="{FF2B5EF4-FFF2-40B4-BE49-F238E27FC236}">
                <a16:creationId xmlns:a16="http://schemas.microsoft.com/office/drawing/2014/main" id="{CDFFD365-2B58-BA7E-D349-145A377745EA}"/>
              </a:ext>
            </a:extLst>
          </p:cNvPr>
          <p:cNvSpPr txBox="1"/>
          <p:nvPr/>
        </p:nvSpPr>
        <p:spPr>
          <a:xfrm>
            <a:off x="548640" y="1298706"/>
            <a:ext cx="5705856" cy="646331"/>
          </a:xfrm>
          <a:prstGeom prst="rect">
            <a:avLst/>
          </a:prstGeom>
          <a:noFill/>
        </p:spPr>
        <p:txBody>
          <a:bodyPr wrap="square" rtlCol="0">
            <a:spAutoFit/>
          </a:bodyPr>
          <a:lstStyle/>
          <a:p>
            <a:pPr algn="ctr"/>
            <a:r>
              <a:rPr lang="en-GB" sz="3600" b="1" u="sng" dirty="0">
                <a:solidFill>
                  <a:srgbClr val="002060"/>
                </a:solidFill>
              </a:rPr>
              <a:t>Communication </a:t>
            </a:r>
          </a:p>
        </p:txBody>
      </p:sp>
      <p:sp>
        <p:nvSpPr>
          <p:cNvPr id="6" name="TextBox 5">
            <a:extLst>
              <a:ext uri="{FF2B5EF4-FFF2-40B4-BE49-F238E27FC236}">
                <a16:creationId xmlns:a16="http://schemas.microsoft.com/office/drawing/2014/main" id="{6E3A4E98-82E3-0384-AA9F-E70163BE7AE6}"/>
              </a:ext>
            </a:extLst>
          </p:cNvPr>
          <p:cNvSpPr txBox="1"/>
          <p:nvPr/>
        </p:nvSpPr>
        <p:spPr>
          <a:xfrm>
            <a:off x="548640" y="2066544"/>
            <a:ext cx="5705856" cy="3139321"/>
          </a:xfrm>
          <a:prstGeom prst="rect">
            <a:avLst/>
          </a:prstGeom>
          <a:noFill/>
        </p:spPr>
        <p:txBody>
          <a:bodyPr wrap="square" rtlCol="0">
            <a:spAutoFit/>
          </a:bodyPr>
          <a:lstStyle/>
          <a:p>
            <a:r>
              <a:rPr lang="en-GB" dirty="0"/>
              <a:t>We want your child to be successful. They belong to our school and we care about them. </a:t>
            </a:r>
          </a:p>
          <a:p>
            <a:endParaRPr lang="en-GB" dirty="0"/>
          </a:p>
          <a:p>
            <a:r>
              <a:rPr lang="en-GB" dirty="0"/>
              <a:t>Please work with us to support them to be their most successful self. </a:t>
            </a:r>
          </a:p>
          <a:p>
            <a:pPr marL="285750" indent="-285750">
              <a:buFont typeface="Arial" panose="020B0604020202020204" pitchFamily="34" charset="0"/>
              <a:buChar char="•"/>
            </a:pPr>
            <a:r>
              <a:rPr lang="en-GB" dirty="0"/>
              <a:t>Arbor App</a:t>
            </a:r>
          </a:p>
          <a:p>
            <a:pPr marL="285750" indent="-285750">
              <a:buFont typeface="Arial" panose="020B0604020202020204" pitchFamily="34" charset="0"/>
              <a:buChar char="•"/>
            </a:pPr>
            <a:r>
              <a:rPr lang="en-GB" dirty="0"/>
              <a:t>Emails</a:t>
            </a:r>
          </a:p>
          <a:p>
            <a:pPr marL="285750" indent="-285750">
              <a:buFont typeface="Arial" panose="020B0604020202020204" pitchFamily="34" charset="0"/>
              <a:buChar char="•"/>
            </a:pPr>
            <a:r>
              <a:rPr lang="en-GB" dirty="0"/>
              <a:t>In-App messages</a:t>
            </a:r>
          </a:p>
          <a:p>
            <a:pPr marL="285750" indent="-285750">
              <a:buFont typeface="Arial" panose="020B0604020202020204" pitchFamily="34" charset="0"/>
              <a:buChar char="•"/>
            </a:pPr>
            <a:r>
              <a:rPr lang="en-GB" dirty="0"/>
              <a:t>Facebook</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Ellis Echo – weekly </a:t>
            </a:r>
          </a:p>
        </p:txBody>
      </p:sp>
    </p:spTree>
    <p:extLst>
      <p:ext uri="{BB962C8B-B14F-4D97-AF65-F5344CB8AC3E}">
        <p14:creationId xmlns:p14="http://schemas.microsoft.com/office/powerpoint/2010/main" val="3552641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53C3-FFCE-37C0-8C2E-9B68DE09AE69}"/>
              </a:ext>
            </a:extLst>
          </p:cNvPr>
          <p:cNvSpPr txBox="1"/>
          <p:nvPr/>
        </p:nvSpPr>
        <p:spPr>
          <a:xfrm>
            <a:off x="405594" y="268923"/>
            <a:ext cx="9919506" cy="815608"/>
          </a:xfrm>
          <a:prstGeom prst="rect">
            <a:avLst/>
          </a:prstGeom>
          <a:noFill/>
        </p:spPr>
        <p:txBody>
          <a:bodyPr wrap="square" rtlCol="0">
            <a:spAutoFit/>
          </a:bodyPr>
          <a:lstStyle/>
          <a:p>
            <a:r>
              <a:rPr lang="en-GB" sz="3600" b="1" dirty="0">
                <a:solidFill>
                  <a:schemeClr val="bg1">
                    <a:lumMod val="50000"/>
                  </a:schemeClr>
                </a:solidFill>
              </a:rPr>
              <a:t>A Culture OF EGScellence</a:t>
            </a:r>
          </a:p>
          <a:p>
            <a:r>
              <a:rPr lang="en-GB" sz="1050" i="1" dirty="0">
                <a:solidFill>
                  <a:schemeClr val="bg1">
                    <a:lumMod val="50000"/>
                  </a:schemeClr>
                </a:solidFill>
              </a:rPr>
              <a:t>The way we do things here, in every interaction, every day.</a:t>
            </a:r>
            <a:endParaRPr lang="en-GB" sz="2000" i="1" dirty="0">
              <a:solidFill>
                <a:schemeClr val="bg1">
                  <a:lumMod val="50000"/>
                </a:schemeClr>
              </a:solidFill>
            </a:endParaRPr>
          </a:p>
        </p:txBody>
      </p:sp>
      <p:sp>
        <p:nvSpPr>
          <p:cNvPr id="3" name="TextBox 2">
            <a:extLst>
              <a:ext uri="{FF2B5EF4-FFF2-40B4-BE49-F238E27FC236}">
                <a16:creationId xmlns:a16="http://schemas.microsoft.com/office/drawing/2014/main" id="{42ED84A6-5E6E-6139-84DF-9D204946AF40}"/>
              </a:ext>
            </a:extLst>
          </p:cNvPr>
          <p:cNvSpPr txBox="1"/>
          <p:nvPr/>
        </p:nvSpPr>
        <p:spPr>
          <a:xfrm>
            <a:off x="548640" y="1298706"/>
            <a:ext cx="9692640" cy="707886"/>
          </a:xfrm>
          <a:prstGeom prst="rect">
            <a:avLst/>
          </a:prstGeom>
          <a:noFill/>
        </p:spPr>
        <p:txBody>
          <a:bodyPr wrap="square" rtlCol="0">
            <a:spAutoFit/>
          </a:bodyPr>
          <a:lstStyle/>
          <a:p>
            <a:pPr algn="ctr"/>
            <a:r>
              <a:rPr lang="en-GB" sz="4000" b="1" u="sng" dirty="0">
                <a:solidFill>
                  <a:srgbClr val="002060"/>
                </a:solidFill>
              </a:rPr>
              <a:t>Ellis Guilford School Community Hub </a:t>
            </a:r>
          </a:p>
        </p:txBody>
      </p:sp>
      <p:pic>
        <p:nvPicPr>
          <p:cNvPr id="9" name="Picture 8">
            <a:extLst>
              <a:ext uri="{FF2B5EF4-FFF2-40B4-BE49-F238E27FC236}">
                <a16:creationId xmlns:a16="http://schemas.microsoft.com/office/drawing/2014/main" id="{6C499A2A-1BD9-FD6A-1D15-5E6AE83E3BAD}"/>
              </a:ext>
            </a:extLst>
          </p:cNvPr>
          <p:cNvPicPr>
            <a:picLocks noChangeAspect="1"/>
          </p:cNvPicPr>
          <p:nvPr/>
        </p:nvPicPr>
        <p:blipFill>
          <a:blip r:embed="rId2"/>
          <a:stretch>
            <a:fillRect/>
          </a:stretch>
        </p:blipFill>
        <p:spPr>
          <a:xfrm>
            <a:off x="8805672" y="2345785"/>
            <a:ext cx="2980734" cy="4075980"/>
          </a:xfrm>
          <a:prstGeom prst="rect">
            <a:avLst/>
          </a:prstGeom>
        </p:spPr>
      </p:pic>
      <p:sp>
        <p:nvSpPr>
          <p:cNvPr id="10" name="TextBox 9">
            <a:extLst>
              <a:ext uri="{FF2B5EF4-FFF2-40B4-BE49-F238E27FC236}">
                <a16:creationId xmlns:a16="http://schemas.microsoft.com/office/drawing/2014/main" id="{ACA7B7D6-D6A7-FD17-C9B2-BB56619C6563}"/>
              </a:ext>
            </a:extLst>
          </p:cNvPr>
          <p:cNvSpPr txBox="1"/>
          <p:nvPr/>
        </p:nvSpPr>
        <p:spPr>
          <a:xfrm>
            <a:off x="405594" y="2112264"/>
            <a:ext cx="8043462" cy="3785652"/>
          </a:xfrm>
          <a:prstGeom prst="rect">
            <a:avLst/>
          </a:prstGeom>
          <a:noFill/>
        </p:spPr>
        <p:txBody>
          <a:bodyPr wrap="square" rtlCol="0">
            <a:spAutoFit/>
          </a:bodyPr>
          <a:lstStyle/>
          <a:p>
            <a:r>
              <a:rPr lang="en-GB" sz="2000" b="1" dirty="0"/>
              <a:t>New for 2025-2026</a:t>
            </a:r>
          </a:p>
          <a:p>
            <a:endParaRPr lang="en-GB" sz="2000" b="1" dirty="0"/>
          </a:p>
          <a:p>
            <a:pPr marL="285750" indent="-285750">
              <a:buFont typeface="Arial" panose="020B0604020202020204" pitchFamily="34" charset="0"/>
              <a:buChar char="•"/>
            </a:pPr>
            <a:r>
              <a:rPr lang="en-GB" sz="2000" dirty="0"/>
              <a:t>Safe, warm space for our community to gather</a:t>
            </a:r>
          </a:p>
          <a:p>
            <a:endParaRPr lang="en-GB" sz="2000" dirty="0"/>
          </a:p>
          <a:p>
            <a:pPr marL="285750" indent="-285750">
              <a:buFont typeface="Arial" panose="020B0604020202020204" pitchFamily="34" charset="0"/>
              <a:buChar char="•"/>
            </a:pPr>
            <a:r>
              <a:rPr lang="en-GB" sz="2000" dirty="0"/>
              <a:t>SEND support group every fortnight – dates have been announced via email</a:t>
            </a:r>
          </a:p>
          <a:p>
            <a:pPr marL="285750" indent="-285750">
              <a:buFont typeface="Arial" panose="020B0604020202020204" pitchFamily="34" charset="0"/>
              <a:buChar char="•"/>
            </a:pPr>
            <a:r>
              <a:rPr lang="en-GB" sz="2000" dirty="0"/>
              <a:t>Drop-in Coffee Morning every Friday from 9.00am </a:t>
            </a:r>
          </a:p>
          <a:p>
            <a:r>
              <a:rPr lang="en-GB" sz="2000" dirty="0"/>
              <a:t> </a:t>
            </a:r>
          </a:p>
          <a:p>
            <a:pPr marL="285750" indent="-285750">
              <a:buFont typeface="Arial" panose="020B0604020202020204" pitchFamily="34" charset="0"/>
              <a:buChar char="•"/>
            </a:pPr>
            <a:r>
              <a:rPr lang="en-GB" sz="2000" dirty="0"/>
              <a:t>Macmillan Coffee Morning – 26</a:t>
            </a:r>
            <a:r>
              <a:rPr lang="en-GB" sz="2000" baseline="30000" dirty="0"/>
              <a:t>th</a:t>
            </a:r>
            <a:r>
              <a:rPr lang="en-GB" sz="2000" dirty="0"/>
              <a:t> September from 9am-12pm </a:t>
            </a:r>
          </a:p>
          <a:p>
            <a:endParaRPr lang="en-GB" sz="2000" dirty="0"/>
          </a:p>
          <a:p>
            <a:pPr marL="285750" indent="-285750">
              <a:buFont typeface="Arial" panose="020B0604020202020204" pitchFamily="34" charset="0"/>
              <a:buChar char="•"/>
            </a:pPr>
            <a:r>
              <a:rPr lang="en-GB" sz="2000" dirty="0"/>
              <a:t>Pre-loved uniform shop </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3593240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Freeform 25">
            <a:extLst>
              <a:ext uri="{FF2B5EF4-FFF2-40B4-BE49-F238E27FC236}">
                <a16:creationId xmlns:a16="http://schemas.microsoft.com/office/drawing/2014/main" id="{9874A39A-500A-0D16-2F97-E4820D69A729}"/>
              </a:ext>
            </a:extLst>
          </p:cNvPr>
          <p:cNvSpPr/>
          <p:nvPr/>
        </p:nvSpPr>
        <p:spPr>
          <a:xfrm>
            <a:off x="423060" y="400016"/>
            <a:ext cx="5930957" cy="6662235"/>
          </a:xfrm>
          <a:custGeom>
            <a:avLst/>
            <a:gdLst/>
            <a:ahLst/>
            <a:cxnLst/>
            <a:rect l="l" t="t" r="r" b="b"/>
            <a:pathLst>
              <a:path w="5563565" h="5819079">
                <a:moveTo>
                  <a:pt x="0" y="0"/>
                </a:moveTo>
                <a:lnTo>
                  <a:pt x="5563566" y="0"/>
                </a:lnTo>
                <a:lnTo>
                  <a:pt x="5563566" y="5819079"/>
                </a:lnTo>
                <a:lnTo>
                  <a:pt x="0" y="5819079"/>
                </a:lnTo>
                <a:lnTo>
                  <a:pt x="0" y="0"/>
                </a:lnTo>
                <a:close/>
              </a:path>
            </a:pathLst>
          </a:custGeom>
          <a:blipFill>
            <a:blip r:embed="rId3">
              <a:alphaModFix amt="6999"/>
            </a:blip>
            <a:stretch>
              <a:fillRect r="-12749" b="-70381"/>
            </a:stretch>
          </a:blipFill>
        </p:spPr>
        <p:txBody>
          <a:bodyPr/>
          <a:lstStyle/>
          <a:p>
            <a:endParaRPr lang="en-GB" sz="1634"/>
          </a:p>
        </p:txBody>
      </p:sp>
      <p:sp>
        <p:nvSpPr>
          <p:cNvPr id="4" name="TextBox 28">
            <a:extLst>
              <a:ext uri="{FF2B5EF4-FFF2-40B4-BE49-F238E27FC236}">
                <a16:creationId xmlns:a16="http://schemas.microsoft.com/office/drawing/2014/main" id="{08B6BB00-4FC2-0948-EBFC-8B0C714154C9}"/>
              </a:ext>
            </a:extLst>
          </p:cNvPr>
          <p:cNvSpPr txBox="1"/>
          <p:nvPr/>
        </p:nvSpPr>
        <p:spPr>
          <a:xfrm>
            <a:off x="758952" y="780925"/>
            <a:ext cx="10008720" cy="607987"/>
          </a:xfrm>
          <a:prstGeom prst="rect">
            <a:avLst/>
          </a:prstGeom>
        </p:spPr>
        <p:txBody>
          <a:bodyPr wrap="square" lIns="0" tIns="0" rIns="0" bIns="0" rtlCol="0" anchor="t">
            <a:spAutoFit/>
          </a:bodyPr>
          <a:lstStyle/>
          <a:p>
            <a:pPr>
              <a:lnSpc>
                <a:spcPts val="4487"/>
              </a:lnSpc>
              <a:spcBef>
                <a:spcPct val="0"/>
              </a:spcBef>
            </a:pPr>
            <a:r>
              <a:rPr lang="en-US" sz="5400" b="1" dirty="0">
                <a:solidFill>
                  <a:srgbClr val="FFFFFF"/>
                </a:solidFill>
                <a:latin typeface="Arial Bold"/>
                <a:ea typeface="Arial Bold"/>
                <a:cs typeface="Arial Bold"/>
                <a:sym typeface="Arial Bold"/>
              </a:rPr>
              <a:t>ELLIS GUILFORD SCHOOL</a:t>
            </a:r>
          </a:p>
        </p:txBody>
      </p:sp>
      <p:pic>
        <p:nvPicPr>
          <p:cNvPr id="5" name="Picture 4" descr="A white rectangle with blue text&#10;&#10;AI-generated content may be incorrect.">
            <a:extLst>
              <a:ext uri="{FF2B5EF4-FFF2-40B4-BE49-F238E27FC236}">
                <a16:creationId xmlns:a16="http://schemas.microsoft.com/office/drawing/2014/main" id="{0D9085B9-3BE2-8694-70E7-F9406C68D1EB}"/>
              </a:ext>
            </a:extLst>
          </p:cNvPr>
          <p:cNvPicPr>
            <a:picLocks noChangeAspect="1"/>
          </p:cNvPicPr>
          <p:nvPr/>
        </p:nvPicPr>
        <p:blipFill>
          <a:blip r:embed="rId4"/>
          <a:stretch>
            <a:fillRect/>
          </a:stretch>
        </p:blipFill>
        <p:spPr>
          <a:xfrm>
            <a:off x="4922720" y="4617643"/>
            <a:ext cx="7694444" cy="2548195"/>
          </a:xfrm>
          <a:prstGeom prst="rect">
            <a:avLst/>
          </a:prstGeom>
        </p:spPr>
      </p:pic>
      <p:sp>
        <p:nvSpPr>
          <p:cNvPr id="6" name="TextBox 5">
            <a:extLst>
              <a:ext uri="{FF2B5EF4-FFF2-40B4-BE49-F238E27FC236}">
                <a16:creationId xmlns:a16="http://schemas.microsoft.com/office/drawing/2014/main" id="{58B584A9-B92A-E559-2742-27B755789915}"/>
              </a:ext>
            </a:extLst>
          </p:cNvPr>
          <p:cNvSpPr txBox="1"/>
          <p:nvPr/>
        </p:nvSpPr>
        <p:spPr>
          <a:xfrm>
            <a:off x="758952" y="2788920"/>
            <a:ext cx="11320272" cy="1107996"/>
          </a:xfrm>
          <a:prstGeom prst="rect">
            <a:avLst/>
          </a:prstGeom>
          <a:noFill/>
        </p:spPr>
        <p:txBody>
          <a:bodyPr wrap="square" rtlCol="0">
            <a:spAutoFit/>
          </a:bodyPr>
          <a:lstStyle/>
          <a:p>
            <a:r>
              <a:rPr lang="en-GB" sz="6600" b="1" dirty="0">
                <a:solidFill>
                  <a:srgbClr val="00B0F0"/>
                </a:solidFill>
              </a:rPr>
              <a:t>Parent Information Evening</a:t>
            </a:r>
          </a:p>
        </p:txBody>
      </p:sp>
    </p:spTree>
    <p:extLst>
      <p:ext uri="{BB962C8B-B14F-4D97-AF65-F5344CB8AC3E}">
        <p14:creationId xmlns:p14="http://schemas.microsoft.com/office/powerpoint/2010/main" val="104040757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83B8D858D3E44C9BF4A841600008AA" ma:contentTypeVersion="19" ma:contentTypeDescription="Create a new document." ma:contentTypeScope="" ma:versionID="0313e9331744a32e234529f0c6f3e000">
  <xsd:schema xmlns:xsd="http://www.w3.org/2001/XMLSchema" xmlns:xs="http://www.w3.org/2001/XMLSchema" xmlns:p="http://schemas.microsoft.com/office/2006/metadata/properties" xmlns:ns2="59c1e5dd-ba61-4b8c-b723-ebb5b744d747" xmlns:ns3="f9c83b1f-0428-4942-abe9-3992b1c9d9b3" targetNamespace="http://schemas.microsoft.com/office/2006/metadata/properties" ma:root="true" ma:fieldsID="59f76258c50f6ce78f9a376044696d7c" ns2:_="" ns3:_="">
    <xsd:import namespace="59c1e5dd-ba61-4b8c-b723-ebb5b744d747"/>
    <xsd:import namespace="f9c83b1f-0428-4942-abe9-3992b1c9d9b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1e5dd-ba61-4b8c-b723-ebb5b744d74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22803ce-6d31-4931-8b95-dd22c7e7113d}" ma:internalName="TaxCatchAll" ma:showField="CatchAllData" ma:web="59c1e5dd-ba61-4b8c-b723-ebb5b744d74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9c83b1f-0428-4942-abe9-3992b1c9d9b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d00919d-4c7a-4494-8215-d0b3e90dbcf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9c1e5dd-ba61-4b8c-b723-ebb5b744d747" xsi:nil="true"/>
    <lcf76f155ced4ddcb4097134ff3c332f xmlns="f9c83b1f-0428-4942-abe9-3992b1c9d9b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DA8DC6-3A5F-4F81-A7BF-49C9DD624541}">
  <ds:schemaRefs>
    <ds:schemaRef ds:uri="59c1e5dd-ba61-4b8c-b723-ebb5b744d747"/>
    <ds:schemaRef ds:uri="f9c83b1f-0428-4942-abe9-3992b1c9d9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0EDDB0A-BD4E-4726-8C14-B51C323F2A04}">
  <ds:schemaRefs>
    <ds:schemaRef ds:uri="http://purl.org/dc/dcmitype/"/>
    <ds:schemaRef ds:uri="http://www.w3.org/XML/1998/namespace"/>
    <ds:schemaRef ds:uri="http://purl.org/dc/elements/1.1/"/>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f9c83b1f-0428-4942-abe9-3992b1c9d9b3"/>
    <ds:schemaRef ds:uri="59c1e5dd-ba61-4b8c-b723-ebb5b744d747"/>
  </ds:schemaRefs>
</ds:datastoreItem>
</file>

<file path=customXml/itemProps3.xml><?xml version="1.0" encoding="utf-8"?>
<ds:datastoreItem xmlns:ds="http://schemas.openxmlformats.org/officeDocument/2006/customXml" ds:itemID="{C5B17A90-3929-4FBF-A5A8-ABC1B9026F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1274</Words>
  <Application>Microsoft Office PowerPoint</Application>
  <PresentationFormat>Widescreen</PresentationFormat>
  <Paragraphs>223</Paragraphs>
  <Slides>24</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Aptos</vt:lpstr>
      <vt:lpstr>Aptos Display</vt:lpstr>
      <vt:lpstr>Arial</vt:lpstr>
      <vt:lpstr>Arial Bold</vt:lpstr>
      <vt:lpstr>Calibri</vt:lpstr>
      <vt:lpstr>Helvetica Neue</vt:lpstr>
      <vt:lpstr>Segoe Sans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Creative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Dave Farnie</dc:creator>
  <cp:lastModifiedBy>Gemma Johnson</cp:lastModifiedBy>
  <cp:revision>3</cp:revision>
  <cp:lastPrinted>2025-09-10T15:38:05Z</cp:lastPrinted>
  <dcterms:created xsi:type="dcterms:W3CDTF">2025-09-09T20:02:06Z</dcterms:created>
  <dcterms:modified xsi:type="dcterms:W3CDTF">2025-09-11T04:46:18Z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0x010100EE83B8D858D3E44C9BF4A841600008AA</vt:lpwstr>
  </property>
  <property fmtid="{D5CDD505-2E9C-101B-9397-08002B2CF9AE}" pid="3" name="MediaServiceImageTags">
    <vt:lpwstr/>
  </property>
</Properties>
</file>